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69" r:id="rId2"/>
    <p:sldId id="271" r:id="rId3"/>
    <p:sldId id="272" r:id="rId4"/>
    <p:sldId id="273" r:id="rId5"/>
    <p:sldId id="274" r:id="rId6"/>
    <p:sldId id="275" r:id="rId7"/>
    <p:sldId id="276" r:id="rId8"/>
    <p:sldId id="277" r:id="rId9"/>
    <p:sldId id="278" r:id="rId10"/>
    <p:sldId id="279" r:id="rId11"/>
    <p:sldId id="280" r:id="rId12"/>
    <p:sldId id="281" r:id="rId13"/>
    <p:sldId id="282" r:id="rId14"/>
    <p:sldId id="283"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50021"/>
    <a:srgbClr val="CC3300"/>
    <a:srgbClr val="996633"/>
    <a:srgbClr val="69613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620"/>
    <p:restoredTop sz="90548" autoAdjust="0"/>
  </p:normalViewPr>
  <p:slideViewPr>
    <p:cSldViewPr>
      <p:cViewPr varScale="1">
        <p:scale>
          <a:sx n="62" d="100"/>
          <a:sy n="62" d="100"/>
        </p:scale>
        <p:origin x="-739" y="-82"/>
      </p:cViewPr>
      <p:guideLst>
        <p:guide orient="horz" pos="2160"/>
        <p:guide pos="2880"/>
      </p:guideLst>
    </p:cSldViewPr>
  </p:slideViewPr>
  <p:notesTextViewPr>
    <p:cViewPr>
      <p:scale>
        <a:sx n="100" d="100"/>
        <a:sy n="100" d="100"/>
      </p:scale>
      <p:origin x="0" y="0"/>
    </p:cViewPr>
  </p:notesTextViewPr>
  <p:sorterViewPr>
    <p:cViewPr>
      <p:scale>
        <a:sx n="150" d="100"/>
        <a:sy n="150" d="100"/>
      </p:scale>
      <p:origin x="0" y="6072"/>
    </p:cViewPr>
  </p:sorterViewPr>
  <p:notesViewPr>
    <p:cSldViewPr>
      <p:cViewPr varScale="1">
        <p:scale>
          <a:sx n="67" d="100"/>
          <a:sy n="67" d="100"/>
        </p:scale>
        <p:origin x="-3216"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AD45006-8DAF-4525-A001-A0DF4C946717}" type="doc">
      <dgm:prSet loTypeId="urn:microsoft.com/office/officeart/2005/8/layout/pyramid2" loCatId="pyramid" qsTypeId="urn:microsoft.com/office/officeart/2005/8/quickstyle/simple1" qsCatId="simple" csTypeId="urn:microsoft.com/office/officeart/2005/8/colors/accent1_2" csCatId="accent1" phldr="1"/>
      <dgm:spPr/>
    </dgm:pt>
    <dgm:pt modelId="{50DCD2D9-726C-4ACC-B98B-6C15D93BEBD7}">
      <dgm:prSet phldrT="[Text]"/>
      <dgm:spPr>
        <a:solidFill>
          <a:schemeClr val="tx2"/>
        </a:solidFill>
      </dgm:spPr>
      <dgm:t>
        <a:bodyPr/>
        <a:lstStyle/>
        <a:p>
          <a:r>
            <a:rPr lang="en-US" b="1" dirty="0" smtClean="0">
              <a:solidFill>
                <a:schemeClr val="accent1">
                  <a:lumMod val="20000"/>
                  <a:lumOff val="80000"/>
                </a:schemeClr>
              </a:solidFill>
            </a:rPr>
            <a:t>Legislation</a:t>
          </a:r>
        </a:p>
      </dgm:t>
    </dgm:pt>
    <dgm:pt modelId="{814BCF08-BD81-4A7C-82CE-B5A3F3DE3055}" type="parTrans" cxnId="{559FD346-4AB7-4A17-87EB-512366639A29}">
      <dgm:prSet/>
      <dgm:spPr/>
      <dgm:t>
        <a:bodyPr/>
        <a:lstStyle/>
        <a:p>
          <a:endParaRPr lang="en-US"/>
        </a:p>
      </dgm:t>
    </dgm:pt>
    <dgm:pt modelId="{2C69642A-D104-4E0D-ADA9-013E32417675}" type="sibTrans" cxnId="{559FD346-4AB7-4A17-87EB-512366639A29}">
      <dgm:prSet/>
      <dgm:spPr/>
      <dgm:t>
        <a:bodyPr/>
        <a:lstStyle/>
        <a:p>
          <a:endParaRPr lang="en-US"/>
        </a:p>
      </dgm:t>
    </dgm:pt>
    <dgm:pt modelId="{91DEFE4B-3621-4223-9D7B-AA397D7F6738}">
      <dgm:prSet phldrT="[Text]"/>
      <dgm:spPr>
        <a:solidFill>
          <a:srgbClr val="FFC000"/>
        </a:solidFill>
      </dgm:spPr>
      <dgm:t>
        <a:bodyPr/>
        <a:lstStyle/>
        <a:p>
          <a:r>
            <a:rPr lang="en-US" b="1" dirty="0" smtClean="0">
              <a:solidFill>
                <a:schemeClr val="bg2">
                  <a:lumMod val="10000"/>
                </a:schemeClr>
              </a:solidFill>
            </a:rPr>
            <a:t>Regulations</a:t>
          </a:r>
        </a:p>
      </dgm:t>
    </dgm:pt>
    <dgm:pt modelId="{21D544D5-DC39-4970-9A56-F8797E046211}" type="parTrans" cxnId="{6D89E670-FE1F-4C58-9002-D5A5126A3EB4}">
      <dgm:prSet/>
      <dgm:spPr/>
      <dgm:t>
        <a:bodyPr/>
        <a:lstStyle/>
        <a:p>
          <a:endParaRPr lang="en-US"/>
        </a:p>
      </dgm:t>
    </dgm:pt>
    <dgm:pt modelId="{4E6D6BEE-30FE-484B-977E-D682124DFB5D}" type="sibTrans" cxnId="{6D89E670-FE1F-4C58-9002-D5A5126A3EB4}">
      <dgm:prSet/>
      <dgm:spPr/>
      <dgm:t>
        <a:bodyPr/>
        <a:lstStyle/>
        <a:p>
          <a:endParaRPr lang="en-US"/>
        </a:p>
      </dgm:t>
    </dgm:pt>
    <dgm:pt modelId="{2423845F-789C-4B8F-A7AE-14BE977C274C}">
      <dgm:prSet phldrT="[Text]"/>
      <dgm:spPr>
        <a:solidFill>
          <a:srgbClr val="FFC000"/>
        </a:solidFill>
      </dgm:spPr>
      <dgm:t>
        <a:bodyPr/>
        <a:lstStyle/>
        <a:p>
          <a:r>
            <a:rPr lang="en-US" b="1" dirty="0" smtClean="0">
              <a:solidFill>
                <a:schemeClr val="tx1"/>
              </a:solidFill>
            </a:rPr>
            <a:t>Administrative Decisions</a:t>
          </a:r>
          <a:endParaRPr lang="en-US" b="1" dirty="0">
            <a:solidFill>
              <a:schemeClr val="tx1"/>
            </a:solidFill>
          </a:endParaRPr>
        </a:p>
      </dgm:t>
    </dgm:pt>
    <dgm:pt modelId="{9980B5D4-38C9-4873-BC7F-0F7723F18D6D}" type="parTrans" cxnId="{1DFB0CD1-49C5-4E7F-A996-F4F47742FE82}">
      <dgm:prSet/>
      <dgm:spPr/>
      <dgm:t>
        <a:bodyPr/>
        <a:lstStyle/>
        <a:p>
          <a:endParaRPr lang="en-US"/>
        </a:p>
      </dgm:t>
    </dgm:pt>
    <dgm:pt modelId="{511BD3AE-49CF-40D7-9476-72F408BA6E78}" type="sibTrans" cxnId="{1DFB0CD1-49C5-4E7F-A996-F4F47742FE82}">
      <dgm:prSet/>
      <dgm:spPr/>
      <dgm:t>
        <a:bodyPr/>
        <a:lstStyle/>
        <a:p>
          <a:endParaRPr lang="en-US"/>
        </a:p>
      </dgm:t>
    </dgm:pt>
    <dgm:pt modelId="{79B1DCCE-4F03-4CA6-B2C0-69438201CCF5}">
      <dgm:prSet/>
      <dgm:spPr>
        <a:solidFill>
          <a:schemeClr val="tx2"/>
        </a:solidFill>
      </dgm:spPr>
      <dgm:t>
        <a:bodyPr/>
        <a:lstStyle/>
        <a:p>
          <a:r>
            <a:rPr lang="en-US" b="1" dirty="0" smtClean="0">
              <a:solidFill>
                <a:schemeClr val="accent1">
                  <a:lumMod val="40000"/>
                  <a:lumOff val="60000"/>
                </a:schemeClr>
              </a:solidFill>
            </a:rPr>
            <a:t>Agency Implementation</a:t>
          </a:r>
          <a:endParaRPr lang="en-US" b="1" dirty="0">
            <a:solidFill>
              <a:schemeClr val="accent1">
                <a:lumMod val="40000"/>
                <a:lumOff val="60000"/>
              </a:schemeClr>
            </a:solidFill>
          </a:endParaRPr>
        </a:p>
      </dgm:t>
    </dgm:pt>
    <dgm:pt modelId="{AC6D9B30-8358-468E-97A8-2D1307AF5DF7}" type="parTrans" cxnId="{E25FA868-55AD-46FA-97CD-3655C9845621}">
      <dgm:prSet/>
      <dgm:spPr/>
      <dgm:t>
        <a:bodyPr/>
        <a:lstStyle/>
        <a:p>
          <a:endParaRPr lang="en-US"/>
        </a:p>
      </dgm:t>
    </dgm:pt>
    <dgm:pt modelId="{579798AD-1066-4C64-8B3A-83E1716851FD}" type="sibTrans" cxnId="{E25FA868-55AD-46FA-97CD-3655C9845621}">
      <dgm:prSet/>
      <dgm:spPr/>
      <dgm:t>
        <a:bodyPr/>
        <a:lstStyle/>
        <a:p>
          <a:endParaRPr lang="en-US"/>
        </a:p>
      </dgm:t>
    </dgm:pt>
    <dgm:pt modelId="{FA06C7DC-AF97-49F4-8562-F6151DC275AD}">
      <dgm:prSet/>
      <dgm:spPr/>
      <dgm:t>
        <a:bodyPr/>
        <a:lstStyle/>
        <a:p>
          <a:r>
            <a:rPr lang="en-US" dirty="0" smtClean="0"/>
            <a:t>Program Implementation/Services</a:t>
          </a:r>
          <a:endParaRPr lang="en-US" dirty="0"/>
        </a:p>
      </dgm:t>
    </dgm:pt>
    <dgm:pt modelId="{5A790028-6FF1-4BE5-8DB7-3E54715045C7}" type="parTrans" cxnId="{9C6621E8-3CD1-4B01-B152-B6E1F13F0D11}">
      <dgm:prSet/>
      <dgm:spPr/>
      <dgm:t>
        <a:bodyPr/>
        <a:lstStyle/>
        <a:p>
          <a:endParaRPr lang="en-US"/>
        </a:p>
      </dgm:t>
    </dgm:pt>
    <dgm:pt modelId="{29810923-5CB2-487E-81C6-DC36F002B152}" type="sibTrans" cxnId="{9C6621E8-3CD1-4B01-B152-B6E1F13F0D11}">
      <dgm:prSet/>
      <dgm:spPr/>
      <dgm:t>
        <a:bodyPr/>
        <a:lstStyle/>
        <a:p>
          <a:endParaRPr lang="en-US"/>
        </a:p>
      </dgm:t>
    </dgm:pt>
    <dgm:pt modelId="{F1CE7F87-6859-4720-AB6E-CE22C8121480}" type="pres">
      <dgm:prSet presAssocID="{5AD45006-8DAF-4525-A001-A0DF4C946717}" presName="compositeShape" presStyleCnt="0">
        <dgm:presLayoutVars>
          <dgm:dir/>
          <dgm:resizeHandles/>
        </dgm:presLayoutVars>
      </dgm:prSet>
      <dgm:spPr/>
    </dgm:pt>
    <dgm:pt modelId="{82C00EF6-2EC0-433D-AC67-4CC24182C7E4}" type="pres">
      <dgm:prSet presAssocID="{5AD45006-8DAF-4525-A001-A0DF4C946717}" presName="pyramid" presStyleLbl="node1" presStyleIdx="0" presStyleCnt="1"/>
      <dgm:spPr>
        <a:solidFill>
          <a:srgbClr val="A50021"/>
        </a:solidFill>
      </dgm:spPr>
    </dgm:pt>
    <dgm:pt modelId="{F41E7A3F-87C5-482F-B785-9BA265A581AA}" type="pres">
      <dgm:prSet presAssocID="{5AD45006-8DAF-4525-A001-A0DF4C946717}" presName="theList" presStyleCnt="0"/>
      <dgm:spPr/>
    </dgm:pt>
    <dgm:pt modelId="{E608785D-9118-4275-89EC-A5EA88004BB5}" type="pres">
      <dgm:prSet presAssocID="{50DCD2D9-726C-4ACC-B98B-6C15D93BEBD7}" presName="aNode" presStyleLbl="fgAcc1" presStyleIdx="0" presStyleCnt="5">
        <dgm:presLayoutVars>
          <dgm:bulletEnabled val="1"/>
        </dgm:presLayoutVars>
      </dgm:prSet>
      <dgm:spPr/>
      <dgm:t>
        <a:bodyPr/>
        <a:lstStyle/>
        <a:p>
          <a:endParaRPr lang="en-US"/>
        </a:p>
      </dgm:t>
    </dgm:pt>
    <dgm:pt modelId="{FB6C455C-8CE5-401E-86AA-AF203618F88B}" type="pres">
      <dgm:prSet presAssocID="{50DCD2D9-726C-4ACC-B98B-6C15D93BEBD7}" presName="aSpace" presStyleCnt="0"/>
      <dgm:spPr/>
    </dgm:pt>
    <dgm:pt modelId="{21BBA337-105E-4ECF-A231-3FAA37C0ED78}" type="pres">
      <dgm:prSet presAssocID="{91DEFE4B-3621-4223-9D7B-AA397D7F6738}" presName="aNode" presStyleLbl="fgAcc1" presStyleIdx="1" presStyleCnt="5">
        <dgm:presLayoutVars>
          <dgm:bulletEnabled val="1"/>
        </dgm:presLayoutVars>
      </dgm:prSet>
      <dgm:spPr/>
      <dgm:t>
        <a:bodyPr/>
        <a:lstStyle/>
        <a:p>
          <a:endParaRPr lang="en-US"/>
        </a:p>
      </dgm:t>
    </dgm:pt>
    <dgm:pt modelId="{8CFD439C-F225-46D0-98F6-BFACBF2E14AB}" type="pres">
      <dgm:prSet presAssocID="{91DEFE4B-3621-4223-9D7B-AA397D7F6738}" presName="aSpace" presStyleCnt="0"/>
      <dgm:spPr/>
    </dgm:pt>
    <dgm:pt modelId="{A2D658F4-CDE9-4DDB-AE6D-5A32C85FF5FD}" type="pres">
      <dgm:prSet presAssocID="{2423845F-789C-4B8F-A7AE-14BE977C274C}" presName="aNode" presStyleLbl="fgAcc1" presStyleIdx="2" presStyleCnt="5">
        <dgm:presLayoutVars>
          <dgm:bulletEnabled val="1"/>
        </dgm:presLayoutVars>
      </dgm:prSet>
      <dgm:spPr/>
      <dgm:t>
        <a:bodyPr/>
        <a:lstStyle/>
        <a:p>
          <a:endParaRPr lang="en-US"/>
        </a:p>
      </dgm:t>
    </dgm:pt>
    <dgm:pt modelId="{B6188FE7-A3CA-49D4-91D5-8D3E605D61B3}" type="pres">
      <dgm:prSet presAssocID="{2423845F-789C-4B8F-A7AE-14BE977C274C}" presName="aSpace" presStyleCnt="0"/>
      <dgm:spPr/>
    </dgm:pt>
    <dgm:pt modelId="{3171BF52-E57A-4846-8D48-03E58268053E}" type="pres">
      <dgm:prSet presAssocID="{79B1DCCE-4F03-4CA6-B2C0-69438201CCF5}" presName="aNode" presStyleLbl="fgAcc1" presStyleIdx="3" presStyleCnt="5">
        <dgm:presLayoutVars>
          <dgm:bulletEnabled val="1"/>
        </dgm:presLayoutVars>
      </dgm:prSet>
      <dgm:spPr/>
      <dgm:t>
        <a:bodyPr/>
        <a:lstStyle/>
        <a:p>
          <a:endParaRPr lang="en-US"/>
        </a:p>
      </dgm:t>
    </dgm:pt>
    <dgm:pt modelId="{5DC469B5-8BC1-4B80-AE27-E87322D10016}" type="pres">
      <dgm:prSet presAssocID="{79B1DCCE-4F03-4CA6-B2C0-69438201CCF5}" presName="aSpace" presStyleCnt="0"/>
      <dgm:spPr/>
    </dgm:pt>
    <dgm:pt modelId="{CF4EFA38-8022-4EBD-A3C0-144F48831D06}" type="pres">
      <dgm:prSet presAssocID="{FA06C7DC-AF97-49F4-8562-F6151DC275AD}" presName="aNode" presStyleLbl="fgAcc1" presStyleIdx="4" presStyleCnt="5">
        <dgm:presLayoutVars>
          <dgm:bulletEnabled val="1"/>
        </dgm:presLayoutVars>
      </dgm:prSet>
      <dgm:spPr/>
      <dgm:t>
        <a:bodyPr/>
        <a:lstStyle/>
        <a:p>
          <a:endParaRPr lang="en-US"/>
        </a:p>
      </dgm:t>
    </dgm:pt>
    <dgm:pt modelId="{BE824E10-680C-45A2-B0CA-57FBA5EC8ACA}" type="pres">
      <dgm:prSet presAssocID="{FA06C7DC-AF97-49F4-8562-F6151DC275AD}" presName="aSpace" presStyleCnt="0"/>
      <dgm:spPr/>
    </dgm:pt>
  </dgm:ptLst>
  <dgm:cxnLst>
    <dgm:cxn modelId="{8A92193B-C35B-402D-9BDA-2F856E462C0C}" type="presOf" srcId="{91DEFE4B-3621-4223-9D7B-AA397D7F6738}" destId="{21BBA337-105E-4ECF-A231-3FAA37C0ED78}" srcOrd="0" destOrd="0" presId="urn:microsoft.com/office/officeart/2005/8/layout/pyramid2"/>
    <dgm:cxn modelId="{4E79D793-9BEB-400B-A3EF-88B20B8FCAAA}" type="presOf" srcId="{79B1DCCE-4F03-4CA6-B2C0-69438201CCF5}" destId="{3171BF52-E57A-4846-8D48-03E58268053E}" srcOrd="0" destOrd="0" presId="urn:microsoft.com/office/officeart/2005/8/layout/pyramid2"/>
    <dgm:cxn modelId="{111FBE0C-F750-4EE0-A1F0-96280B722170}" type="presOf" srcId="{FA06C7DC-AF97-49F4-8562-F6151DC275AD}" destId="{CF4EFA38-8022-4EBD-A3C0-144F48831D06}" srcOrd="0" destOrd="0" presId="urn:microsoft.com/office/officeart/2005/8/layout/pyramid2"/>
    <dgm:cxn modelId="{1DFB0CD1-49C5-4E7F-A996-F4F47742FE82}" srcId="{5AD45006-8DAF-4525-A001-A0DF4C946717}" destId="{2423845F-789C-4B8F-A7AE-14BE977C274C}" srcOrd="2" destOrd="0" parTransId="{9980B5D4-38C9-4873-BC7F-0F7723F18D6D}" sibTransId="{511BD3AE-49CF-40D7-9476-72F408BA6E78}"/>
    <dgm:cxn modelId="{9C6621E8-3CD1-4B01-B152-B6E1F13F0D11}" srcId="{5AD45006-8DAF-4525-A001-A0DF4C946717}" destId="{FA06C7DC-AF97-49F4-8562-F6151DC275AD}" srcOrd="4" destOrd="0" parTransId="{5A790028-6FF1-4BE5-8DB7-3E54715045C7}" sibTransId="{29810923-5CB2-487E-81C6-DC36F002B152}"/>
    <dgm:cxn modelId="{6D89E670-FE1F-4C58-9002-D5A5126A3EB4}" srcId="{5AD45006-8DAF-4525-A001-A0DF4C946717}" destId="{91DEFE4B-3621-4223-9D7B-AA397D7F6738}" srcOrd="1" destOrd="0" parTransId="{21D544D5-DC39-4970-9A56-F8797E046211}" sibTransId="{4E6D6BEE-30FE-484B-977E-D682124DFB5D}"/>
    <dgm:cxn modelId="{E25FA868-55AD-46FA-97CD-3655C9845621}" srcId="{5AD45006-8DAF-4525-A001-A0DF4C946717}" destId="{79B1DCCE-4F03-4CA6-B2C0-69438201CCF5}" srcOrd="3" destOrd="0" parTransId="{AC6D9B30-8358-468E-97A8-2D1307AF5DF7}" sibTransId="{579798AD-1066-4C64-8B3A-83E1716851FD}"/>
    <dgm:cxn modelId="{245B3E19-A636-4DCA-8EB6-AEC42687991A}" type="presOf" srcId="{2423845F-789C-4B8F-A7AE-14BE977C274C}" destId="{A2D658F4-CDE9-4DDB-AE6D-5A32C85FF5FD}" srcOrd="0" destOrd="0" presId="urn:microsoft.com/office/officeart/2005/8/layout/pyramid2"/>
    <dgm:cxn modelId="{515FC3AE-630E-4500-8EC4-0D2BEC2B1B8F}" type="presOf" srcId="{50DCD2D9-726C-4ACC-B98B-6C15D93BEBD7}" destId="{E608785D-9118-4275-89EC-A5EA88004BB5}" srcOrd="0" destOrd="0" presId="urn:microsoft.com/office/officeart/2005/8/layout/pyramid2"/>
    <dgm:cxn modelId="{559FD346-4AB7-4A17-87EB-512366639A29}" srcId="{5AD45006-8DAF-4525-A001-A0DF4C946717}" destId="{50DCD2D9-726C-4ACC-B98B-6C15D93BEBD7}" srcOrd="0" destOrd="0" parTransId="{814BCF08-BD81-4A7C-82CE-B5A3F3DE3055}" sibTransId="{2C69642A-D104-4E0D-ADA9-013E32417675}"/>
    <dgm:cxn modelId="{38D47E6C-B446-4108-96F1-6C32BDD2604C}" type="presOf" srcId="{5AD45006-8DAF-4525-A001-A0DF4C946717}" destId="{F1CE7F87-6859-4720-AB6E-CE22C8121480}" srcOrd="0" destOrd="0" presId="urn:microsoft.com/office/officeart/2005/8/layout/pyramid2"/>
    <dgm:cxn modelId="{E9A9E579-6B2B-4E2D-811C-227D629A1912}" type="presParOf" srcId="{F1CE7F87-6859-4720-AB6E-CE22C8121480}" destId="{82C00EF6-2EC0-433D-AC67-4CC24182C7E4}" srcOrd="0" destOrd="0" presId="urn:microsoft.com/office/officeart/2005/8/layout/pyramid2"/>
    <dgm:cxn modelId="{A91E5E38-989D-4DF3-BECB-620F8CD46C72}" type="presParOf" srcId="{F1CE7F87-6859-4720-AB6E-CE22C8121480}" destId="{F41E7A3F-87C5-482F-B785-9BA265A581AA}" srcOrd="1" destOrd="0" presId="urn:microsoft.com/office/officeart/2005/8/layout/pyramid2"/>
    <dgm:cxn modelId="{9D4A1FFD-709E-4262-A4C2-6BE29F582DEA}" type="presParOf" srcId="{F41E7A3F-87C5-482F-B785-9BA265A581AA}" destId="{E608785D-9118-4275-89EC-A5EA88004BB5}" srcOrd="0" destOrd="0" presId="urn:microsoft.com/office/officeart/2005/8/layout/pyramid2"/>
    <dgm:cxn modelId="{D5F16219-AE23-4910-9075-1D1AE1981D37}" type="presParOf" srcId="{F41E7A3F-87C5-482F-B785-9BA265A581AA}" destId="{FB6C455C-8CE5-401E-86AA-AF203618F88B}" srcOrd="1" destOrd="0" presId="urn:microsoft.com/office/officeart/2005/8/layout/pyramid2"/>
    <dgm:cxn modelId="{93EE4790-A301-4539-B577-DE33211FE2C3}" type="presParOf" srcId="{F41E7A3F-87C5-482F-B785-9BA265A581AA}" destId="{21BBA337-105E-4ECF-A231-3FAA37C0ED78}" srcOrd="2" destOrd="0" presId="urn:microsoft.com/office/officeart/2005/8/layout/pyramid2"/>
    <dgm:cxn modelId="{E7D9CD8A-24B1-4B81-A7F9-684724A2FEE4}" type="presParOf" srcId="{F41E7A3F-87C5-482F-B785-9BA265A581AA}" destId="{8CFD439C-F225-46D0-98F6-BFACBF2E14AB}" srcOrd="3" destOrd="0" presId="urn:microsoft.com/office/officeart/2005/8/layout/pyramid2"/>
    <dgm:cxn modelId="{42A77764-E750-40B6-97E6-A67AA4778ECD}" type="presParOf" srcId="{F41E7A3F-87C5-482F-B785-9BA265A581AA}" destId="{A2D658F4-CDE9-4DDB-AE6D-5A32C85FF5FD}" srcOrd="4" destOrd="0" presId="urn:microsoft.com/office/officeart/2005/8/layout/pyramid2"/>
    <dgm:cxn modelId="{CA1A5CE4-6EE9-4246-A80D-6DD6F9D15111}" type="presParOf" srcId="{F41E7A3F-87C5-482F-B785-9BA265A581AA}" destId="{B6188FE7-A3CA-49D4-91D5-8D3E605D61B3}" srcOrd="5" destOrd="0" presId="urn:microsoft.com/office/officeart/2005/8/layout/pyramid2"/>
    <dgm:cxn modelId="{CE33C444-7207-42DA-A180-79EA22E7EE0B}" type="presParOf" srcId="{F41E7A3F-87C5-482F-B785-9BA265A581AA}" destId="{3171BF52-E57A-4846-8D48-03E58268053E}" srcOrd="6" destOrd="0" presId="urn:microsoft.com/office/officeart/2005/8/layout/pyramid2"/>
    <dgm:cxn modelId="{2C45DB90-9901-4224-B02D-0F65D8B7570C}" type="presParOf" srcId="{F41E7A3F-87C5-482F-B785-9BA265A581AA}" destId="{5DC469B5-8BC1-4B80-AE27-E87322D10016}" srcOrd="7" destOrd="0" presId="urn:microsoft.com/office/officeart/2005/8/layout/pyramid2"/>
    <dgm:cxn modelId="{7B51396F-A7BE-4F50-97E0-4BCCF03C7B78}" type="presParOf" srcId="{F41E7A3F-87C5-482F-B785-9BA265A581AA}" destId="{CF4EFA38-8022-4EBD-A3C0-144F48831D06}" srcOrd="8" destOrd="0" presId="urn:microsoft.com/office/officeart/2005/8/layout/pyramid2"/>
    <dgm:cxn modelId="{8DEEDAF9-B0F1-4C8A-9C96-0E1F21769BBE}" type="presParOf" srcId="{F41E7A3F-87C5-482F-B785-9BA265A581AA}" destId="{BE824E10-680C-45A2-B0CA-57FBA5EC8ACA}" srcOrd="9" destOrd="0" presId="urn:microsoft.com/office/officeart/2005/8/layout/pyramid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CED0E10-0444-4980-8D63-22F637269A2A}" type="doc">
      <dgm:prSet loTypeId="urn:microsoft.com/office/officeart/2005/8/layout/radial6" loCatId="cycle" qsTypeId="urn:microsoft.com/office/officeart/2005/8/quickstyle/simple1" qsCatId="simple" csTypeId="urn:microsoft.com/office/officeart/2005/8/colors/accent1_2" csCatId="accent1" phldr="1"/>
      <dgm:spPr/>
      <dgm:t>
        <a:bodyPr/>
        <a:lstStyle/>
        <a:p>
          <a:endParaRPr lang="en-US"/>
        </a:p>
      </dgm:t>
    </dgm:pt>
    <dgm:pt modelId="{E6831D7A-16BA-448C-8ED0-45F24233EA25}">
      <dgm:prSet phldrT="[Text]"/>
      <dgm:spPr>
        <a:solidFill>
          <a:schemeClr val="accent2">
            <a:lumMod val="75000"/>
          </a:schemeClr>
        </a:solidFill>
      </dgm:spPr>
      <dgm:t>
        <a:bodyPr/>
        <a:lstStyle/>
        <a:p>
          <a:r>
            <a:rPr lang="en-US" b="1" dirty="0" smtClean="0"/>
            <a:t>Indian Health Policy</a:t>
          </a:r>
          <a:endParaRPr lang="en-US" b="1" dirty="0"/>
        </a:p>
      </dgm:t>
    </dgm:pt>
    <dgm:pt modelId="{311E346A-48D0-4672-BE83-25813B36FE2A}" type="parTrans" cxnId="{60D21C24-55B3-4DEA-871A-8E3DD1E6FEA3}">
      <dgm:prSet/>
      <dgm:spPr/>
      <dgm:t>
        <a:bodyPr/>
        <a:lstStyle/>
        <a:p>
          <a:endParaRPr lang="en-US"/>
        </a:p>
      </dgm:t>
    </dgm:pt>
    <dgm:pt modelId="{8FE4CEF3-6475-4B3F-A4CA-4B1543719A97}" type="sibTrans" cxnId="{60D21C24-55B3-4DEA-871A-8E3DD1E6FEA3}">
      <dgm:prSet/>
      <dgm:spPr/>
      <dgm:t>
        <a:bodyPr/>
        <a:lstStyle/>
        <a:p>
          <a:endParaRPr lang="en-US"/>
        </a:p>
      </dgm:t>
    </dgm:pt>
    <dgm:pt modelId="{FA70E5FD-E864-40F6-A1D0-52CFD0C96D41}">
      <dgm:prSet phldrT="[Text]" custT="1"/>
      <dgm:spPr/>
      <dgm:t>
        <a:bodyPr/>
        <a:lstStyle/>
        <a:p>
          <a:r>
            <a:rPr lang="en-US" sz="1800" dirty="0" smtClean="0"/>
            <a:t>Build &amp; Maintain A Strong Organization to Support</a:t>
          </a:r>
          <a:r>
            <a:rPr lang="en-US" sz="1600" dirty="0" smtClean="0"/>
            <a:t> </a:t>
          </a:r>
          <a:r>
            <a:rPr lang="en-US" sz="1800" dirty="0" smtClean="0"/>
            <a:t>Tribes </a:t>
          </a:r>
          <a:endParaRPr lang="en-US" sz="1800" dirty="0"/>
        </a:p>
      </dgm:t>
    </dgm:pt>
    <dgm:pt modelId="{50CBC3FF-9C14-4F4D-8161-8295624D7341}" type="parTrans" cxnId="{393300C4-701D-491E-9403-2E9288342653}">
      <dgm:prSet/>
      <dgm:spPr/>
      <dgm:t>
        <a:bodyPr/>
        <a:lstStyle/>
        <a:p>
          <a:endParaRPr lang="en-US"/>
        </a:p>
      </dgm:t>
    </dgm:pt>
    <dgm:pt modelId="{F37783E7-9F3C-4F26-BF40-B64F09EB975F}" type="sibTrans" cxnId="{393300C4-701D-491E-9403-2E9288342653}">
      <dgm:prSet/>
      <dgm:spPr/>
      <dgm:t>
        <a:bodyPr/>
        <a:lstStyle/>
        <a:p>
          <a:endParaRPr lang="en-US"/>
        </a:p>
      </dgm:t>
    </dgm:pt>
    <dgm:pt modelId="{A7F63DBE-4FD8-486C-8D78-3768E7A5781C}">
      <dgm:prSet phldrT="[Text]" custT="1"/>
      <dgm:spPr/>
      <dgm:t>
        <a:bodyPr/>
        <a:lstStyle/>
        <a:p>
          <a:r>
            <a:rPr lang="en-US" sz="1800" dirty="0" smtClean="0"/>
            <a:t>Support health, education promotion, disease and  prevention </a:t>
          </a:r>
          <a:endParaRPr lang="en-US" sz="1800" dirty="0"/>
        </a:p>
      </dgm:t>
    </dgm:pt>
    <dgm:pt modelId="{F99DBF20-E0CD-4F7C-9B13-9C211089264B}" type="parTrans" cxnId="{339C419F-DBE2-449C-A715-0D078EEF711F}">
      <dgm:prSet/>
      <dgm:spPr/>
      <dgm:t>
        <a:bodyPr/>
        <a:lstStyle/>
        <a:p>
          <a:endParaRPr lang="en-US"/>
        </a:p>
      </dgm:t>
    </dgm:pt>
    <dgm:pt modelId="{7071D98D-FD80-41AF-B658-79FC6F202A53}" type="sibTrans" cxnId="{339C419F-DBE2-449C-A715-0D078EEF711F}">
      <dgm:prSet/>
      <dgm:spPr/>
      <dgm:t>
        <a:bodyPr/>
        <a:lstStyle/>
        <a:p>
          <a:endParaRPr lang="en-US"/>
        </a:p>
      </dgm:t>
    </dgm:pt>
    <dgm:pt modelId="{8AF5AA95-3A6B-46C3-8B47-6220544EF331}">
      <dgm:prSet phldrT="[Text]" custT="1"/>
      <dgm:spPr/>
      <dgm:t>
        <a:bodyPr/>
        <a:lstStyle/>
        <a:p>
          <a:r>
            <a:rPr lang="en-US" sz="1800" dirty="0" smtClean="0"/>
            <a:t>Epi-Centers: support culturally appropriate health research and surveillance </a:t>
          </a:r>
          <a:endParaRPr lang="en-US" sz="1800" dirty="0"/>
        </a:p>
      </dgm:t>
    </dgm:pt>
    <dgm:pt modelId="{45CB95FF-3BBD-4A3B-B1E1-892C853132CC}" type="parTrans" cxnId="{3007642F-7BB1-4D0D-9180-111F0E91E9C0}">
      <dgm:prSet/>
      <dgm:spPr/>
      <dgm:t>
        <a:bodyPr/>
        <a:lstStyle/>
        <a:p>
          <a:endParaRPr lang="en-US"/>
        </a:p>
      </dgm:t>
    </dgm:pt>
    <dgm:pt modelId="{D1BF0897-9D99-43A2-8700-EF9FD4C59005}" type="sibTrans" cxnId="{3007642F-7BB1-4D0D-9180-111F0E91E9C0}">
      <dgm:prSet/>
      <dgm:spPr/>
      <dgm:t>
        <a:bodyPr/>
        <a:lstStyle/>
        <a:p>
          <a:endParaRPr lang="en-US"/>
        </a:p>
      </dgm:t>
    </dgm:pt>
    <dgm:pt modelId="{2421DFD8-D860-4C4E-B9E5-B5EFF782C188}">
      <dgm:prSet phldrT="[Text]" custT="1"/>
      <dgm:spPr/>
      <dgm:t>
        <a:bodyPr/>
        <a:lstStyle/>
        <a:p>
          <a:r>
            <a:rPr lang="en-US" sz="1800" dirty="0" smtClean="0"/>
            <a:t>Strengthen regional and national partnerships to ensure access to best possible health</a:t>
          </a:r>
          <a:endParaRPr lang="en-US" sz="1800" dirty="0"/>
        </a:p>
      </dgm:t>
    </dgm:pt>
    <dgm:pt modelId="{6A4E9133-22EA-43F6-B490-3A7D8E469971}" type="parTrans" cxnId="{B641AB0D-6948-430F-BDB9-8CD5E14E69BD}">
      <dgm:prSet/>
      <dgm:spPr/>
      <dgm:t>
        <a:bodyPr/>
        <a:lstStyle/>
        <a:p>
          <a:endParaRPr lang="en-US"/>
        </a:p>
      </dgm:t>
    </dgm:pt>
    <dgm:pt modelId="{F1D1DA2C-8E10-497B-9817-E4759CB566EF}" type="sibTrans" cxnId="{B641AB0D-6948-430F-BDB9-8CD5E14E69BD}">
      <dgm:prSet/>
      <dgm:spPr/>
      <dgm:t>
        <a:bodyPr/>
        <a:lstStyle/>
        <a:p>
          <a:endParaRPr lang="en-US"/>
        </a:p>
      </dgm:t>
    </dgm:pt>
    <dgm:pt modelId="{97975FD3-94EC-449F-8683-2496E6DF4A69}" type="pres">
      <dgm:prSet presAssocID="{BCED0E10-0444-4980-8D63-22F637269A2A}" presName="Name0" presStyleCnt="0">
        <dgm:presLayoutVars>
          <dgm:chMax val="1"/>
          <dgm:dir/>
          <dgm:animLvl val="ctr"/>
          <dgm:resizeHandles val="exact"/>
        </dgm:presLayoutVars>
      </dgm:prSet>
      <dgm:spPr/>
      <dgm:t>
        <a:bodyPr/>
        <a:lstStyle/>
        <a:p>
          <a:endParaRPr lang="en-US"/>
        </a:p>
      </dgm:t>
    </dgm:pt>
    <dgm:pt modelId="{D21BFFD8-58A9-49E2-B9D6-9CE7121B154E}" type="pres">
      <dgm:prSet presAssocID="{E6831D7A-16BA-448C-8ED0-45F24233EA25}" presName="centerShape" presStyleLbl="node0" presStyleIdx="0" presStyleCnt="1" custScaleX="76984" custScaleY="59799"/>
      <dgm:spPr/>
      <dgm:t>
        <a:bodyPr/>
        <a:lstStyle/>
        <a:p>
          <a:endParaRPr lang="en-US"/>
        </a:p>
      </dgm:t>
    </dgm:pt>
    <dgm:pt modelId="{6A188C77-2708-465B-8B99-0FF054AF649D}" type="pres">
      <dgm:prSet presAssocID="{FA70E5FD-E864-40F6-A1D0-52CFD0C96D41}" presName="node" presStyleLbl="node1" presStyleIdx="0" presStyleCnt="4" custScaleX="120474" custScaleY="125263">
        <dgm:presLayoutVars>
          <dgm:bulletEnabled val="1"/>
        </dgm:presLayoutVars>
      </dgm:prSet>
      <dgm:spPr/>
      <dgm:t>
        <a:bodyPr/>
        <a:lstStyle/>
        <a:p>
          <a:endParaRPr lang="en-US"/>
        </a:p>
      </dgm:t>
    </dgm:pt>
    <dgm:pt modelId="{2086F608-751E-47D4-BD39-2562AD72A267}" type="pres">
      <dgm:prSet presAssocID="{FA70E5FD-E864-40F6-A1D0-52CFD0C96D41}" presName="dummy" presStyleCnt="0"/>
      <dgm:spPr/>
    </dgm:pt>
    <dgm:pt modelId="{1A405D6F-F070-4C5D-9F65-2A2A0AF638A3}" type="pres">
      <dgm:prSet presAssocID="{F37783E7-9F3C-4F26-BF40-B64F09EB975F}" presName="sibTrans" presStyleLbl="sibTrans2D1" presStyleIdx="0" presStyleCnt="4"/>
      <dgm:spPr/>
      <dgm:t>
        <a:bodyPr/>
        <a:lstStyle/>
        <a:p>
          <a:endParaRPr lang="en-US"/>
        </a:p>
      </dgm:t>
    </dgm:pt>
    <dgm:pt modelId="{7B0F206E-6EF2-4973-98C8-22278C9CACA4}" type="pres">
      <dgm:prSet presAssocID="{A7F63DBE-4FD8-486C-8D78-3768E7A5781C}" presName="node" presStyleLbl="node1" presStyleIdx="1" presStyleCnt="4" custScaleX="135935" custScaleY="137043">
        <dgm:presLayoutVars>
          <dgm:bulletEnabled val="1"/>
        </dgm:presLayoutVars>
      </dgm:prSet>
      <dgm:spPr/>
      <dgm:t>
        <a:bodyPr/>
        <a:lstStyle/>
        <a:p>
          <a:endParaRPr lang="en-US"/>
        </a:p>
      </dgm:t>
    </dgm:pt>
    <dgm:pt modelId="{DBC0AD9F-655C-401C-984B-4BFD79F5B58B}" type="pres">
      <dgm:prSet presAssocID="{A7F63DBE-4FD8-486C-8D78-3768E7A5781C}" presName="dummy" presStyleCnt="0"/>
      <dgm:spPr/>
    </dgm:pt>
    <dgm:pt modelId="{1EAEF7A7-734C-4A64-841B-DBCE9CE2C4D0}" type="pres">
      <dgm:prSet presAssocID="{7071D98D-FD80-41AF-B658-79FC6F202A53}" presName="sibTrans" presStyleLbl="sibTrans2D1" presStyleIdx="1" presStyleCnt="4"/>
      <dgm:spPr/>
      <dgm:t>
        <a:bodyPr/>
        <a:lstStyle/>
        <a:p>
          <a:endParaRPr lang="en-US"/>
        </a:p>
      </dgm:t>
    </dgm:pt>
    <dgm:pt modelId="{6B79A75F-A1C5-49A0-A85B-3CC287629358}" type="pres">
      <dgm:prSet presAssocID="{8AF5AA95-3A6B-46C3-8B47-6220544EF331}" presName="node" presStyleLbl="node1" presStyleIdx="2" presStyleCnt="4" custScaleX="151964" custScaleY="126265">
        <dgm:presLayoutVars>
          <dgm:bulletEnabled val="1"/>
        </dgm:presLayoutVars>
      </dgm:prSet>
      <dgm:spPr/>
      <dgm:t>
        <a:bodyPr/>
        <a:lstStyle/>
        <a:p>
          <a:endParaRPr lang="en-US"/>
        </a:p>
      </dgm:t>
    </dgm:pt>
    <dgm:pt modelId="{26230E0B-7E6E-4D0B-9517-95459E4EE335}" type="pres">
      <dgm:prSet presAssocID="{8AF5AA95-3A6B-46C3-8B47-6220544EF331}" presName="dummy" presStyleCnt="0"/>
      <dgm:spPr/>
    </dgm:pt>
    <dgm:pt modelId="{7F884FBB-BBE0-4E1A-97F4-8D55D584EE4C}" type="pres">
      <dgm:prSet presAssocID="{D1BF0897-9D99-43A2-8700-EF9FD4C59005}" presName="sibTrans" presStyleLbl="sibTrans2D1" presStyleIdx="2" presStyleCnt="4"/>
      <dgm:spPr/>
      <dgm:t>
        <a:bodyPr/>
        <a:lstStyle/>
        <a:p>
          <a:endParaRPr lang="en-US"/>
        </a:p>
      </dgm:t>
    </dgm:pt>
    <dgm:pt modelId="{4EA21DB7-FCBD-4017-AD74-BA13B04F7DC3}" type="pres">
      <dgm:prSet presAssocID="{2421DFD8-D860-4C4E-B9E5-B5EFF782C188}" presName="node" presStyleLbl="node1" presStyleIdx="3" presStyleCnt="4" custScaleX="151444" custScaleY="137864">
        <dgm:presLayoutVars>
          <dgm:bulletEnabled val="1"/>
        </dgm:presLayoutVars>
      </dgm:prSet>
      <dgm:spPr/>
      <dgm:t>
        <a:bodyPr/>
        <a:lstStyle/>
        <a:p>
          <a:endParaRPr lang="en-US"/>
        </a:p>
      </dgm:t>
    </dgm:pt>
    <dgm:pt modelId="{AD9741E3-0CB0-423E-970C-213957BBEB41}" type="pres">
      <dgm:prSet presAssocID="{2421DFD8-D860-4C4E-B9E5-B5EFF782C188}" presName="dummy" presStyleCnt="0"/>
      <dgm:spPr/>
    </dgm:pt>
    <dgm:pt modelId="{4E19F519-F232-45FD-8B7E-82827DE8FD31}" type="pres">
      <dgm:prSet presAssocID="{F1D1DA2C-8E10-497B-9817-E4759CB566EF}" presName="sibTrans" presStyleLbl="sibTrans2D1" presStyleIdx="3" presStyleCnt="4"/>
      <dgm:spPr/>
      <dgm:t>
        <a:bodyPr/>
        <a:lstStyle/>
        <a:p>
          <a:endParaRPr lang="en-US"/>
        </a:p>
      </dgm:t>
    </dgm:pt>
  </dgm:ptLst>
  <dgm:cxnLst>
    <dgm:cxn modelId="{F3C21993-F370-4591-BB2B-1A6A960182E0}" type="presOf" srcId="{A7F63DBE-4FD8-486C-8D78-3768E7A5781C}" destId="{7B0F206E-6EF2-4973-98C8-22278C9CACA4}" srcOrd="0" destOrd="0" presId="urn:microsoft.com/office/officeart/2005/8/layout/radial6"/>
    <dgm:cxn modelId="{3007642F-7BB1-4D0D-9180-111F0E91E9C0}" srcId="{E6831D7A-16BA-448C-8ED0-45F24233EA25}" destId="{8AF5AA95-3A6B-46C3-8B47-6220544EF331}" srcOrd="2" destOrd="0" parTransId="{45CB95FF-3BBD-4A3B-B1E1-892C853132CC}" sibTransId="{D1BF0897-9D99-43A2-8700-EF9FD4C59005}"/>
    <dgm:cxn modelId="{B296EAB5-87A2-4888-8F2A-553D4CABF45A}" type="presOf" srcId="{7071D98D-FD80-41AF-B658-79FC6F202A53}" destId="{1EAEF7A7-734C-4A64-841B-DBCE9CE2C4D0}" srcOrd="0" destOrd="0" presId="urn:microsoft.com/office/officeart/2005/8/layout/radial6"/>
    <dgm:cxn modelId="{4E16CA83-873E-4DC3-81E9-56D91CC11B1D}" type="presOf" srcId="{8AF5AA95-3A6B-46C3-8B47-6220544EF331}" destId="{6B79A75F-A1C5-49A0-A85B-3CC287629358}" srcOrd="0" destOrd="0" presId="urn:microsoft.com/office/officeart/2005/8/layout/radial6"/>
    <dgm:cxn modelId="{60D21C24-55B3-4DEA-871A-8E3DD1E6FEA3}" srcId="{BCED0E10-0444-4980-8D63-22F637269A2A}" destId="{E6831D7A-16BA-448C-8ED0-45F24233EA25}" srcOrd="0" destOrd="0" parTransId="{311E346A-48D0-4672-BE83-25813B36FE2A}" sibTransId="{8FE4CEF3-6475-4B3F-A4CA-4B1543719A97}"/>
    <dgm:cxn modelId="{55CFB431-6E47-4A50-B86E-7D7AEBC83546}" type="presOf" srcId="{D1BF0897-9D99-43A2-8700-EF9FD4C59005}" destId="{7F884FBB-BBE0-4E1A-97F4-8D55D584EE4C}" srcOrd="0" destOrd="0" presId="urn:microsoft.com/office/officeart/2005/8/layout/radial6"/>
    <dgm:cxn modelId="{292B6DB4-010A-44F5-996D-0EE2FCE84AF2}" type="presOf" srcId="{E6831D7A-16BA-448C-8ED0-45F24233EA25}" destId="{D21BFFD8-58A9-49E2-B9D6-9CE7121B154E}" srcOrd="0" destOrd="0" presId="urn:microsoft.com/office/officeart/2005/8/layout/radial6"/>
    <dgm:cxn modelId="{B641AB0D-6948-430F-BDB9-8CD5E14E69BD}" srcId="{E6831D7A-16BA-448C-8ED0-45F24233EA25}" destId="{2421DFD8-D860-4C4E-B9E5-B5EFF782C188}" srcOrd="3" destOrd="0" parTransId="{6A4E9133-22EA-43F6-B490-3A7D8E469971}" sibTransId="{F1D1DA2C-8E10-497B-9817-E4759CB566EF}"/>
    <dgm:cxn modelId="{B45480E0-0AD7-42AB-8BA4-55F8C74949BE}" type="presOf" srcId="{FA70E5FD-E864-40F6-A1D0-52CFD0C96D41}" destId="{6A188C77-2708-465B-8B99-0FF054AF649D}" srcOrd="0" destOrd="0" presId="urn:microsoft.com/office/officeart/2005/8/layout/radial6"/>
    <dgm:cxn modelId="{EEDD4FDA-17CE-4A0B-904F-24479A896E32}" type="presOf" srcId="{F37783E7-9F3C-4F26-BF40-B64F09EB975F}" destId="{1A405D6F-F070-4C5D-9F65-2A2A0AF638A3}" srcOrd="0" destOrd="0" presId="urn:microsoft.com/office/officeart/2005/8/layout/radial6"/>
    <dgm:cxn modelId="{393300C4-701D-491E-9403-2E9288342653}" srcId="{E6831D7A-16BA-448C-8ED0-45F24233EA25}" destId="{FA70E5FD-E864-40F6-A1D0-52CFD0C96D41}" srcOrd="0" destOrd="0" parTransId="{50CBC3FF-9C14-4F4D-8161-8295624D7341}" sibTransId="{F37783E7-9F3C-4F26-BF40-B64F09EB975F}"/>
    <dgm:cxn modelId="{339C419F-DBE2-449C-A715-0D078EEF711F}" srcId="{E6831D7A-16BA-448C-8ED0-45F24233EA25}" destId="{A7F63DBE-4FD8-486C-8D78-3768E7A5781C}" srcOrd="1" destOrd="0" parTransId="{F99DBF20-E0CD-4F7C-9B13-9C211089264B}" sibTransId="{7071D98D-FD80-41AF-B658-79FC6F202A53}"/>
    <dgm:cxn modelId="{259C4437-6ED4-4714-A6F7-F4A81EB190E9}" type="presOf" srcId="{2421DFD8-D860-4C4E-B9E5-B5EFF782C188}" destId="{4EA21DB7-FCBD-4017-AD74-BA13B04F7DC3}" srcOrd="0" destOrd="0" presId="urn:microsoft.com/office/officeart/2005/8/layout/radial6"/>
    <dgm:cxn modelId="{A23F6F33-1DD3-49DD-A57E-48A04AA3F567}" type="presOf" srcId="{F1D1DA2C-8E10-497B-9817-E4759CB566EF}" destId="{4E19F519-F232-45FD-8B7E-82827DE8FD31}" srcOrd="0" destOrd="0" presId="urn:microsoft.com/office/officeart/2005/8/layout/radial6"/>
    <dgm:cxn modelId="{8EFC5425-4BBC-4BDA-84FC-7621E3512CEB}" type="presOf" srcId="{BCED0E10-0444-4980-8D63-22F637269A2A}" destId="{97975FD3-94EC-449F-8683-2496E6DF4A69}" srcOrd="0" destOrd="0" presId="urn:microsoft.com/office/officeart/2005/8/layout/radial6"/>
    <dgm:cxn modelId="{E91DEE6A-9946-4B29-B9D4-9298C0D1524E}" type="presParOf" srcId="{97975FD3-94EC-449F-8683-2496E6DF4A69}" destId="{D21BFFD8-58A9-49E2-B9D6-9CE7121B154E}" srcOrd="0" destOrd="0" presId="urn:microsoft.com/office/officeart/2005/8/layout/radial6"/>
    <dgm:cxn modelId="{87E766B8-A335-445D-B180-8BE9FACF0BFA}" type="presParOf" srcId="{97975FD3-94EC-449F-8683-2496E6DF4A69}" destId="{6A188C77-2708-465B-8B99-0FF054AF649D}" srcOrd="1" destOrd="0" presId="urn:microsoft.com/office/officeart/2005/8/layout/radial6"/>
    <dgm:cxn modelId="{F94E5960-DEA3-4CA0-BDAE-FE753B4DAE2D}" type="presParOf" srcId="{97975FD3-94EC-449F-8683-2496E6DF4A69}" destId="{2086F608-751E-47D4-BD39-2562AD72A267}" srcOrd="2" destOrd="0" presId="urn:microsoft.com/office/officeart/2005/8/layout/radial6"/>
    <dgm:cxn modelId="{E5682200-AF76-4AF7-AA14-40838FBF3FB1}" type="presParOf" srcId="{97975FD3-94EC-449F-8683-2496E6DF4A69}" destId="{1A405D6F-F070-4C5D-9F65-2A2A0AF638A3}" srcOrd="3" destOrd="0" presId="urn:microsoft.com/office/officeart/2005/8/layout/radial6"/>
    <dgm:cxn modelId="{3DE14486-0D0E-411C-B4BB-01E27DB9C9B3}" type="presParOf" srcId="{97975FD3-94EC-449F-8683-2496E6DF4A69}" destId="{7B0F206E-6EF2-4973-98C8-22278C9CACA4}" srcOrd="4" destOrd="0" presId="urn:microsoft.com/office/officeart/2005/8/layout/radial6"/>
    <dgm:cxn modelId="{0A8F0A30-CB5C-4337-9F1F-87389E06EB6A}" type="presParOf" srcId="{97975FD3-94EC-449F-8683-2496E6DF4A69}" destId="{DBC0AD9F-655C-401C-984B-4BFD79F5B58B}" srcOrd="5" destOrd="0" presId="urn:microsoft.com/office/officeart/2005/8/layout/radial6"/>
    <dgm:cxn modelId="{2EC2456E-86A9-4C4F-BDC3-4AB3D53DEC41}" type="presParOf" srcId="{97975FD3-94EC-449F-8683-2496E6DF4A69}" destId="{1EAEF7A7-734C-4A64-841B-DBCE9CE2C4D0}" srcOrd="6" destOrd="0" presId="urn:microsoft.com/office/officeart/2005/8/layout/radial6"/>
    <dgm:cxn modelId="{ED26597A-3ED2-4F29-9CE9-0311EA8F9A88}" type="presParOf" srcId="{97975FD3-94EC-449F-8683-2496E6DF4A69}" destId="{6B79A75F-A1C5-49A0-A85B-3CC287629358}" srcOrd="7" destOrd="0" presId="urn:microsoft.com/office/officeart/2005/8/layout/radial6"/>
    <dgm:cxn modelId="{C028965D-C0A4-4ADE-9107-CA41CF2BAF83}" type="presParOf" srcId="{97975FD3-94EC-449F-8683-2496E6DF4A69}" destId="{26230E0B-7E6E-4D0B-9517-95459E4EE335}" srcOrd="8" destOrd="0" presId="urn:microsoft.com/office/officeart/2005/8/layout/radial6"/>
    <dgm:cxn modelId="{F5C6B7D0-AA50-4877-B5AB-543EC196FCA3}" type="presParOf" srcId="{97975FD3-94EC-449F-8683-2496E6DF4A69}" destId="{7F884FBB-BBE0-4E1A-97F4-8D55D584EE4C}" srcOrd="9" destOrd="0" presId="urn:microsoft.com/office/officeart/2005/8/layout/radial6"/>
    <dgm:cxn modelId="{CFEACA0C-1EC8-4BB2-B5B3-B1D9FAE41B6B}" type="presParOf" srcId="{97975FD3-94EC-449F-8683-2496E6DF4A69}" destId="{4EA21DB7-FCBD-4017-AD74-BA13B04F7DC3}" srcOrd="10" destOrd="0" presId="urn:microsoft.com/office/officeart/2005/8/layout/radial6"/>
    <dgm:cxn modelId="{20DB80A2-2138-47C6-975D-DD84F91EA48C}" type="presParOf" srcId="{97975FD3-94EC-449F-8683-2496E6DF4A69}" destId="{AD9741E3-0CB0-423E-970C-213957BBEB41}" srcOrd="11" destOrd="0" presId="urn:microsoft.com/office/officeart/2005/8/layout/radial6"/>
    <dgm:cxn modelId="{02AE33BC-B299-4127-B127-6EEF99225BBC}" type="presParOf" srcId="{97975FD3-94EC-449F-8683-2496E6DF4A69}" destId="{4E19F519-F232-45FD-8B7E-82827DE8FD31}" srcOrd="12" destOrd="0" presId="urn:microsoft.com/office/officeart/2005/8/layout/radial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C00EF6-2EC0-433D-AC67-4CC24182C7E4}">
      <dsp:nvSpPr>
        <dsp:cNvPr id="0" name=""/>
        <dsp:cNvSpPr/>
      </dsp:nvSpPr>
      <dsp:spPr>
        <a:xfrm>
          <a:off x="893444" y="0"/>
          <a:ext cx="4343400" cy="4343400"/>
        </a:xfrm>
        <a:prstGeom prst="triangle">
          <a:avLst/>
        </a:prstGeom>
        <a:solidFill>
          <a:srgbClr val="A50021"/>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608785D-9118-4275-89EC-A5EA88004BB5}">
      <dsp:nvSpPr>
        <dsp:cNvPr id="0" name=""/>
        <dsp:cNvSpPr/>
      </dsp:nvSpPr>
      <dsp:spPr>
        <a:xfrm>
          <a:off x="3065145" y="434764"/>
          <a:ext cx="2823210" cy="617577"/>
        </a:xfrm>
        <a:prstGeom prst="roundRect">
          <a:avLst/>
        </a:prstGeom>
        <a:solidFill>
          <a:schemeClr val="tx2"/>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b="1" kern="1200" dirty="0" smtClean="0">
              <a:solidFill>
                <a:schemeClr val="accent1">
                  <a:lumMod val="20000"/>
                  <a:lumOff val="80000"/>
                </a:schemeClr>
              </a:solidFill>
            </a:rPr>
            <a:t>Legislation</a:t>
          </a:r>
        </a:p>
      </dsp:txBody>
      <dsp:txXfrm>
        <a:off x="3095293" y="464912"/>
        <a:ext cx="2762914" cy="557281"/>
      </dsp:txXfrm>
    </dsp:sp>
    <dsp:sp modelId="{21BBA337-105E-4ECF-A231-3FAA37C0ED78}">
      <dsp:nvSpPr>
        <dsp:cNvPr id="0" name=""/>
        <dsp:cNvSpPr/>
      </dsp:nvSpPr>
      <dsp:spPr>
        <a:xfrm>
          <a:off x="3065145" y="1129538"/>
          <a:ext cx="2823210" cy="617577"/>
        </a:xfrm>
        <a:prstGeom prst="roundRect">
          <a:avLst/>
        </a:prstGeom>
        <a:solidFill>
          <a:srgbClr val="FFC000"/>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b="1" kern="1200" dirty="0" smtClean="0">
              <a:solidFill>
                <a:schemeClr val="bg2">
                  <a:lumMod val="10000"/>
                </a:schemeClr>
              </a:solidFill>
            </a:rPr>
            <a:t>Regulations</a:t>
          </a:r>
        </a:p>
      </dsp:txBody>
      <dsp:txXfrm>
        <a:off x="3095293" y="1159686"/>
        <a:ext cx="2762914" cy="557281"/>
      </dsp:txXfrm>
    </dsp:sp>
    <dsp:sp modelId="{A2D658F4-CDE9-4DDB-AE6D-5A32C85FF5FD}">
      <dsp:nvSpPr>
        <dsp:cNvPr id="0" name=""/>
        <dsp:cNvSpPr/>
      </dsp:nvSpPr>
      <dsp:spPr>
        <a:xfrm>
          <a:off x="3065145" y="1824312"/>
          <a:ext cx="2823210" cy="617577"/>
        </a:xfrm>
        <a:prstGeom prst="roundRect">
          <a:avLst/>
        </a:prstGeom>
        <a:solidFill>
          <a:srgbClr val="FFC000"/>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b="1" kern="1200" dirty="0" smtClean="0">
              <a:solidFill>
                <a:schemeClr val="tx1"/>
              </a:solidFill>
            </a:rPr>
            <a:t>Administrative Decisions</a:t>
          </a:r>
          <a:endParaRPr lang="en-US" sz="1500" b="1" kern="1200" dirty="0">
            <a:solidFill>
              <a:schemeClr val="tx1"/>
            </a:solidFill>
          </a:endParaRPr>
        </a:p>
      </dsp:txBody>
      <dsp:txXfrm>
        <a:off x="3095293" y="1854460"/>
        <a:ext cx="2762914" cy="557281"/>
      </dsp:txXfrm>
    </dsp:sp>
    <dsp:sp modelId="{3171BF52-E57A-4846-8D48-03E58268053E}">
      <dsp:nvSpPr>
        <dsp:cNvPr id="0" name=""/>
        <dsp:cNvSpPr/>
      </dsp:nvSpPr>
      <dsp:spPr>
        <a:xfrm>
          <a:off x="3065145" y="2519087"/>
          <a:ext cx="2823210" cy="617577"/>
        </a:xfrm>
        <a:prstGeom prst="roundRect">
          <a:avLst/>
        </a:prstGeom>
        <a:solidFill>
          <a:schemeClr val="tx2"/>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b="1" kern="1200" dirty="0" smtClean="0">
              <a:solidFill>
                <a:schemeClr val="accent1">
                  <a:lumMod val="40000"/>
                  <a:lumOff val="60000"/>
                </a:schemeClr>
              </a:solidFill>
            </a:rPr>
            <a:t>Agency Implementation</a:t>
          </a:r>
          <a:endParaRPr lang="en-US" sz="1500" b="1" kern="1200" dirty="0">
            <a:solidFill>
              <a:schemeClr val="accent1">
                <a:lumMod val="40000"/>
                <a:lumOff val="60000"/>
              </a:schemeClr>
            </a:solidFill>
          </a:endParaRPr>
        </a:p>
      </dsp:txBody>
      <dsp:txXfrm>
        <a:off x="3095293" y="2549235"/>
        <a:ext cx="2762914" cy="557281"/>
      </dsp:txXfrm>
    </dsp:sp>
    <dsp:sp modelId="{CF4EFA38-8022-4EBD-A3C0-144F48831D06}">
      <dsp:nvSpPr>
        <dsp:cNvPr id="0" name=""/>
        <dsp:cNvSpPr/>
      </dsp:nvSpPr>
      <dsp:spPr>
        <a:xfrm>
          <a:off x="3065145" y="3213861"/>
          <a:ext cx="2823210" cy="617577"/>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smtClean="0"/>
            <a:t>Program Implementation/Services</a:t>
          </a:r>
          <a:endParaRPr lang="en-US" sz="1500" kern="1200" dirty="0"/>
        </a:p>
      </dsp:txBody>
      <dsp:txXfrm>
        <a:off x="3095293" y="3244009"/>
        <a:ext cx="2762914" cy="55728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E19F519-F232-45FD-8B7E-82827DE8FD31}">
      <dsp:nvSpPr>
        <dsp:cNvPr id="0" name=""/>
        <dsp:cNvSpPr/>
      </dsp:nvSpPr>
      <dsp:spPr>
        <a:xfrm>
          <a:off x="2145963" y="672212"/>
          <a:ext cx="4507459" cy="4507459"/>
        </a:xfrm>
        <a:prstGeom prst="blockArc">
          <a:avLst>
            <a:gd name="adj1" fmla="val 10800000"/>
            <a:gd name="adj2" fmla="val 16200000"/>
            <a:gd name="adj3" fmla="val 4638"/>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7F884FBB-BBE0-4E1A-97F4-8D55D584EE4C}">
      <dsp:nvSpPr>
        <dsp:cNvPr id="0" name=""/>
        <dsp:cNvSpPr/>
      </dsp:nvSpPr>
      <dsp:spPr>
        <a:xfrm>
          <a:off x="2145963" y="672212"/>
          <a:ext cx="4507459" cy="4507459"/>
        </a:xfrm>
        <a:prstGeom prst="blockArc">
          <a:avLst>
            <a:gd name="adj1" fmla="val 5400000"/>
            <a:gd name="adj2" fmla="val 10800000"/>
            <a:gd name="adj3" fmla="val 4638"/>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EAEF7A7-734C-4A64-841B-DBCE9CE2C4D0}">
      <dsp:nvSpPr>
        <dsp:cNvPr id="0" name=""/>
        <dsp:cNvSpPr/>
      </dsp:nvSpPr>
      <dsp:spPr>
        <a:xfrm>
          <a:off x="2145963" y="672212"/>
          <a:ext cx="4507459" cy="4507459"/>
        </a:xfrm>
        <a:prstGeom prst="blockArc">
          <a:avLst>
            <a:gd name="adj1" fmla="val 0"/>
            <a:gd name="adj2" fmla="val 5400000"/>
            <a:gd name="adj3" fmla="val 4638"/>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A405D6F-F070-4C5D-9F65-2A2A0AF638A3}">
      <dsp:nvSpPr>
        <dsp:cNvPr id="0" name=""/>
        <dsp:cNvSpPr/>
      </dsp:nvSpPr>
      <dsp:spPr>
        <a:xfrm>
          <a:off x="2145963" y="672212"/>
          <a:ext cx="4507459" cy="4507459"/>
        </a:xfrm>
        <a:prstGeom prst="blockArc">
          <a:avLst>
            <a:gd name="adj1" fmla="val 16200000"/>
            <a:gd name="adj2" fmla="val 0"/>
            <a:gd name="adj3" fmla="val 4638"/>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21BFFD8-58A9-49E2-B9D6-9CE7121B154E}">
      <dsp:nvSpPr>
        <dsp:cNvPr id="0" name=""/>
        <dsp:cNvSpPr/>
      </dsp:nvSpPr>
      <dsp:spPr>
        <a:xfrm>
          <a:off x="3601314" y="2305784"/>
          <a:ext cx="1596758" cy="1240316"/>
        </a:xfrm>
        <a:prstGeom prst="ellipse">
          <a:avLst/>
        </a:prstGeom>
        <a:solidFill>
          <a:schemeClr val="accent2">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lvl="0" algn="ctr" defTabSz="844550">
            <a:lnSpc>
              <a:spcPct val="90000"/>
            </a:lnSpc>
            <a:spcBef>
              <a:spcPct val="0"/>
            </a:spcBef>
            <a:spcAft>
              <a:spcPct val="35000"/>
            </a:spcAft>
          </a:pPr>
          <a:r>
            <a:rPr lang="en-US" sz="1900" b="1" kern="1200" dirty="0" smtClean="0"/>
            <a:t>Indian Health Policy</a:t>
          </a:r>
          <a:endParaRPr lang="en-US" sz="1900" b="1" kern="1200" dirty="0"/>
        </a:p>
      </dsp:txBody>
      <dsp:txXfrm>
        <a:off x="3835154" y="2487424"/>
        <a:ext cx="1129078" cy="877036"/>
      </dsp:txXfrm>
    </dsp:sp>
    <dsp:sp modelId="{6A188C77-2708-465B-8B99-0FF054AF649D}">
      <dsp:nvSpPr>
        <dsp:cNvPr id="0" name=""/>
        <dsp:cNvSpPr/>
      </dsp:nvSpPr>
      <dsp:spPr>
        <a:xfrm>
          <a:off x="3525112" y="-184865"/>
          <a:ext cx="1749162" cy="1818693"/>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800" kern="1200" dirty="0" smtClean="0"/>
            <a:t>Build &amp; Maintain A Strong Organization to Support</a:t>
          </a:r>
          <a:r>
            <a:rPr lang="en-US" sz="1600" kern="1200" dirty="0" smtClean="0"/>
            <a:t> </a:t>
          </a:r>
          <a:r>
            <a:rPr lang="en-US" sz="1800" kern="1200" dirty="0" smtClean="0"/>
            <a:t>Tribes </a:t>
          </a:r>
          <a:endParaRPr lang="en-US" sz="1800" kern="1200" dirty="0"/>
        </a:p>
      </dsp:txBody>
      <dsp:txXfrm>
        <a:off x="3781271" y="81476"/>
        <a:ext cx="1236844" cy="1286011"/>
      </dsp:txXfrm>
    </dsp:sp>
    <dsp:sp modelId="{7B0F206E-6EF2-4973-98C8-22278C9CACA4}">
      <dsp:nvSpPr>
        <dsp:cNvPr id="0" name=""/>
        <dsp:cNvSpPr/>
      </dsp:nvSpPr>
      <dsp:spPr>
        <a:xfrm>
          <a:off x="5614335" y="1931078"/>
          <a:ext cx="1973640" cy="1989727"/>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800" kern="1200" dirty="0" smtClean="0"/>
            <a:t>Support health, education promotion, disease and  prevention </a:t>
          </a:r>
          <a:endParaRPr lang="en-US" sz="1800" kern="1200" dirty="0"/>
        </a:p>
      </dsp:txBody>
      <dsp:txXfrm>
        <a:off x="5903368" y="2222467"/>
        <a:ext cx="1395574" cy="1406949"/>
      </dsp:txXfrm>
    </dsp:sp>
    <dsp:sp modelId="{6B79A75F-A1C5-49A0-A85B-3CC287629358}">
      <dsp:nvSpPr>
        <dsp:cNvPr id="0" name=""/>
        <dsp:cNvSpPr/>
      </dsp:nvSpPr>
      <dsp:spPr>
        <a:xfrm>
          <a:off x="3296510" y="4210783"/>
          <a:ext cx="2206365" cy="183324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800" kern="1200" dirty="0" smtClean="0"/>
            <a:t>Epi-Centers: support culturally appropriate health research and surveillance </a:t>
          </a:r>
          <a:endParaRPr lang="en-US" sz="1800" kern="1200" dirty="0"/>
        </a:p>
      </dsp:txBody>
      <dsp:txXfrm>
        <a:off x="3619625" y="4479255"/>
        <a:ext cx="1560135" cy="1296297"/>
      </dsp:txXfrm>
    </dsp:sp>
    <dsp:sp modelId="{4EA21DB7-FCBD-4017-AD74-BA13B04F7DC3}">
      <dsp:nvSpPr>
        <dsp:cNvPr id="0" name=""/>
        <dsp:cNvSpPr/>
      </dsp:nvSpPr>
      <dsp:spPr>
        <a:xfrm>
          <a:off x="1098824" y="1925118"/>
          <a:ext cx="2198815" cy="2001647"/>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800" kern="1200" dirty="0" smtClean="0"/>
            <a:t>Strengthen regional and national partnerships to ensure access to best possible health</a:t>
          </a:r>
          <a:endParaRPr lang="en-US" sz="1800" kern="1200" dirty="0"/>
        </a:p>
      </dsp:txBody>
      <dsp:txXfrm>
        <a:off x="1420833" y="2218252"/>
        <a:ext cx="1554797" cy="1415379"/>
      </dsp:txXfrm>
    </dsp:sp>
  </dsp:spTree>
</dsp:drawing>
</file>

<file path=ppt/diagrams/layout1.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2.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B543DB5-223F-4D61-B8A9-70F5B7F764B8}" type="datetimeFigureOut">
              <a:rPr lang="en-US" smtClean="0"/>
              <a:t>9/21/2015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AFB25E3-B818-4997-A6D1-ECAFD5B9F68D}" type="slidenum">
              <a:rPr lang="en-US" smtClean="0"/>
              <a:t>‹#›</a:t>
            </a:fld>
            <a:endParaRPr lang="en-US"/>
          </a:p>
        </p:txBody>
      </p:sp>
    </p:spTree>
    <p:extLst>
      <p:ext uri="{BB962C8B-B14F-4D97-AF65-F5344CB8AC3E}">
        <p14:creationId xmlns:p14="http://schemas.microsoft.com/office/powerpoint/2010/main" val="8457292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p:cNvSpPr>
          <p:nvPr>
            <p:ph type="sldImg"/>
          </p:nvPr>
        </p:nvSpPr>
        <p:spPr bwMode="auto">
          <a:xfrm>
            <a:off x="1143000" y="685800"/>
            <a:ext cx="4572000" cy="3429000"/>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347" name="Notes Placeholder 2"/>
          <p:cNvSpPr>
            <a:spLocks noGrp="1"/>
          </p:cNvSpPr>
          <p:nvPr>
            <p:ph type="body" idx="1"/>
          </p:nvPr>
        </p:nvSpPr>
        <p:spPr bwMode="auto">
          <a:xfrm>
            <a:off x="686732" y="4344336"/>
            <a:ext cx="5484540" cy="411355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9713" tIns="44856" rIns="89713" bIns="44856"/>
          <a:lstStyle/>
          <a:p>
            <a:endParaRPr lang="en-US"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p:cNvSpPr>
          <p:nvPr>
            <p:ph type="sldImg"/>
          </p:nvPr>
        </p:nvSpPr>
        <p:spPr bwMode="auto">
          <a:xfrm>
            <a:off x="1143000" y="685800"/>
            <a:ext cx="4572000" cy="3429000"/>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p:cNvSpPr>
            <a:spLocks noGrp="1"/>
          </p:cNvSpPr>
          <p:nvPr>
            <p:ph type="body" idx="1"/>
          </p:nvPr>
        </p:nvSpPr>
        <p:spPr bwMode="auto">
          <a:xfrm>
            <a:off x="686732" y="4344336"/>
            <a:ext cx="5484540" cy="411355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9713" tIns="44856" rIns="89713" bIns="44856"/>
          <a:lstStyle/>
          <a:p>
            <a:endParaRPr lang="en-US" alt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2D96BFF-CE54-4240-ACF1-69C7596A2AD1}" type="datetimeFigureOut">
              <a:rPr lang="en-US" smtClean="0"/>
              <a:pPr/>
              <a:t>9/21/2015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7FB202-8B32-4DDE-9D5A-3996BF0DCB9D}" type="slidenum">
              <a:rPr lang="en-US" smtClean="0"/>
              <a:pPr/>
              <a:t>‹#›</a:t>
            </a:fld>
            <a:endParaRPr lang="en-US"/>
          </a:p>
        </p:txBody>
      </p:sp>
      <p:pic>
        <p:nvPicPr>
          <p:cNvPr id="1026" name="Picture 2"/>
          <p:cNvPicPr>
            <a:picLocks noChangeAspect="1" noChangeArrowheads="1"/>
          </p:cNvPicPr>
          <p:nvPr userDrawn="1"/>
        </p:nvPicPr>
        <p:blipFill>
          <a:blip r:embed="rId2" cstate="print"/>
          <a:srcRect/>
          <a:stretch>
            <a:fillRect/>
          </a:stretch>
        </p:blipFill>
        <p:spPr bwMode="auto">
          <a:xfrm>
            <a:off x="1" y="0"/>
            <a:ext cx="990600" cy="6858000"/>
          </a:xfrm>
          <a:prstGeom prst="rect">
            <a:avLst/>
          </a:prstGeom>
          <a:noFill/>
          <a:ln w="9525">
            <a:noFill/>
            <a:miter lim="800000"/>
            <a:headEnd/>
            <a:tailEnd/>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2D96BFF-CE54-4240-ACF1-69C7596A2AD1}" type="datetimeFigureOut">
              <a:rPr lang="en-US" smtClean="0"/>
              <a:pPr/>
              <a:t>9/21/2015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7FB202-8B32-4DDE-9D5A-3996BF0DCB9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2D96BFF-CE54-4240-ACF1-69C7596A2AD1}" type="datetimeFigureOut">
              <a:rPr lang="en-US" smtClean="0"/>
              <a:pPr/>
              <a:t>9/21/2015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7FB202-8B32-4DDE-9D5A-3996BF0DCB9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447800" y="274638"/>
            <a:ext cx="7239000" cy="1143000"/>
          </a:xfrm>
        </p:spPr>
        <p:txBody>
          <a:bodyPr/>
          <a:lstStyle/>
          <a:p>
            <a:r>
              <a:rPr lang="en-US" smtClean="0"/>
              <a:t>Click to edit Master title style</a:t>
            </a:r>
            <a:endParaRPr lang="en-US"/>
          </a:p>
        </p:txBody>
      </p:sp>
      <p:sp>
        <p:nvSpPr>
          <p:cNvPr id="3" name="Content Placeholder 2"/>
          <p:cNvSpPr>
            <a:spLocks noGrp="1"/>
          </p:cNvSpPr>
          <p:nvPr>
            <p:ph idx="1"/>
          </p:nvPr>
        </p:nvSpPr>
        <p:spPr>
          <a:xfrm>
            <a:off x="1524000" y="1600200"/>
            <a:ext cx="71628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2D96BFF-CE54-4240-ACF1-69C7596A2AD1}" type="datetimeFigureOut">
              <a:rPr lang="en-US" smtClean="0"/>
              <a:pPr/>
              <a:t>9/21/2015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7FB202-8B32-4DDE-9D5A-3996BF0DCB9D}" type="slidenum">
              <a:rPr lang="en-US" smtClean="0"/>
              <a:pPr/>
              <a:t>‹#›</a:t>
            </a:fld>
            <a:endParaRPr lang="en-US"/>
          </a:p>
        </p:txBody>
      </p:sp>
      <p:pic>
        <p:nvPicPr>
          <p:cNvPr id="2050" name="Picture 2"/>
          <p:cNvPicPr>
            <a:picLocks noChangeAspect="1" noChangeArrowheads="1"/>
          </p:cNvPicPr>
          <p:nvPr userDrawn="1"/>
        </p:nvPicPr>
        <p:blipFill>
          <a:blip r:embed="rId2" cstate="print"/>
          <a:srcRect/>
          <a:stretch>
            <a:fillRect/>
          </a:stretch>
        </p:blipFill>
        <p:spPr bwMode="auto">
          <a:xfrm>
            <a:off x="0" y="0"/>
            <a:ext cx="1228725" cy="6858000"/>
          </a:xfrm>
          <a:prstGeom prst="rect">
            <a:avLst/>
          </a:prstGeom>
          <a:noFill/>
          <a:ln w="9525">
            <a:noFill/>
            <a:miter lim="800000"/>
            <a:headEnd/>
            <a:tailEnd/>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2D96BFF-CE54-4240-ACF1-69C7596A2AD1}" type="datetimeFigureOut">
              <a:rPr lang="en-US" smtClean="0"/>
              <a:pPr/>
              <a:t>9/21/2015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7FB202-8B32-4DDE-9D5A-3996BF0DCB9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2D96BFF-CE54-4240-ACF1-69C7596A2AD1}" type="datetimeFigureOut">
              <a:rPr lang="en-US" smtClean="0"/>
              <a:pPr/>
              <a:t>9/21/2015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7FB202-8B32-4DDE-9D5A-3996BF0DCB9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2D96BFF-CE54-4240-ACF1-69C7596A2AD1}" type="datetimeFigureOut">
              <a:rPr lang="en-US" smtClean="0"/>
              <a:pPr/>
              <a:t>9/21/2015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F7FB202-8B32-4DDE-9D5A-3996BF0DCB9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2D96BFF-CE54-4240-ACF1-69C7596A2AD1}" type="datetimeFigureOut">
              <a:rPr lang="en-US" smtClean="0"/>
              <a:pPr/>
              <a:t>9/21/2015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F7FB202-8B32-4DDE-9D5A-3996BF0DCB9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D96BFF-CE54-4240-ACF1-69C7596A2AD1}" type="datetimeFigureOut">
              <a:rPr lang="en-US" smtClean="0"/>
              <a:pPr/>
              <a:t>9/21/2015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F7FB202-8B32-4DDE-9D5A-3996BF0DCB9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2D96BFF-CE54-4240-ACF1-69C7596A2AD1}" type="datetimeFigureOut">
              <a:rPr lang="en-US" smtClean="0"/>
              <a:pPr/>
              <a:t>9/21/2015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7FB202-8B32-4DDE-9D5A-3996BF0DCB9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2D96BFF-CE54-4240-ACF1-69C7596A2AD1}" type="datetimeFigureOut">
              <a:rPr lang="en-US" smtClean="0"/>
              <a:pPr/>
              <a:t>9/21/2015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7FB202-8B32-4DDE-9D5A-3996BF0DCB9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D96BFF-CE54-4240-ACF1-69C7596A2AD1}" type="datetimeFigureOut">
              <a:rPr lang="en-US" smtClean="0"/>
              <a:pPr/>
              <a:t>9/21/2015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7FB202-8B32-4DDE-9D5A-3996BF0DCB9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Slide Number Placeholder 5"/>
          <p:cNvSpPr>
            <a:spLocks noGrp="1"/>
          </p:cNvSpPr>
          <p:nvPr>
            <p:ph type="sldNum" sz="quarter" idx="12"/>
          </p:nvPr>
        </p:nvSpPr>
        <p:spPr>
          <a:noFill/>
        </p:spPr>
        <p:txBody>
          <a:bodyPr/>
          <a:lstStyle/>
          <a:p>
            <a:fld id="{89C42150-723B-4C2A-B8AA-C6F96496E035}" type="slidenum">
              <a:rPr lang="en-US" altLang="en-US" smtClean="0">
                <a:latin typeface="Tahoma" pitchFamily="34" charset="0"/>
              </a:rPr>
              <a:pPr/>
              <a:t>1</a:t>
            </a:fld>
            <a:endParaRPr lang="en-US" altLang="en-US" smtClean="0">
              <a:latin typeface="Tahoma" pitchFamily="34" charset="0"/>
            </a:endParaRPr>
          </a:p>
        </p:txBody>
      </p:sp>
      <p:sp>
        <p:nvSpPr>
          <p:cNvPr id="14338" name="Rectangle 2"/>
          <p:cNvSpPr>
            <a:spLocks noGrp="1" noChangeArrowheads="1"/>
          </p:cNvSpPr>
          <p:nvPr>
            <p:ph type="title"/>
          </p:nvPr>
        </p:nvSpPr>
        <p:spPr>
          <a:xfrm>
            <a:off x="1524000" y="638439"/>
            <a:ext cx="7391400" cy="2895600"/>
          </a:xfrm>
        </p:spPr>
        <p:txBody>
          <a:bodyPr>
            <a:noAutofit/>
          </a:bodyPr>
          <a:lstStyle/>
          <a:p>
            <a:pPr algn="l">
              <a:spcBef>
                <a:spcPts val="0"/>
              </a:spcBef>
              <a:spcAft>
                <a:spcPts val="1200"/>
              </a:spcAft>
            </a:pPr>
            <a:r>
              <a:rPr lang="en-US" sz="3600" b="1" i="1" dirty="0" smtClean="0">
                <a:latin typeface="Arial" charset="0"/>
                <a:cs typeface="Arial" charset="0"/>
              </a:rPr>
              <a:t>The Importance of Health Policy Analysis:</a:t>
            </a:r>
            <a:r>
              <a:rPr lang="en-US" sz="2400" b="1" i="1" dirty="0" smtClean="0">
                <a:latin typeface="Arial" charset="0"/>
                <a:cs typeface="Arial" charset="0"/>
              </a:rPr>
              <a:t>  </a:t>
            </a:r>
            <a:br>
              <a:rPr lang="en-US" sz="2400" b="1" i="1" dirty="0" smtClean="0">
                <a:latin typeface="Arial" charset="0"/>
                <a:cs typeface="Arial" charset="0"/>
              </a:rPr>
            </a:br>
            <a:r>
              <a:rPr lang="en-US" sz="2400" b="1" i="1" dirty="0" smtClean="0">
                <a:latin typeface="Arial" charset="0"/>
                <a:cs typeface="Arial" charset="0"/>
              </a:rPr>
              <a:t/>
            </a:r>
            <a:br>
              <a:rPr lang="en-US" sz="2400" b="1" i="1" dirty="0" smtClean="0">
                <a:latin typeface="Arial" charset="0"/>
                <a:cs typeface="Arial" charset="0"/>
              </a:rPr>
            </a:br>
            <a:r>
              <a:rPr lang="en-US" sz="2800" i="1" dirty="0" smtClean="0">
                <a:latin typeface="Arial" charset="0"/>
                <a:cs typeface="Arial" charset="0"/>
              </a:rPr>
              <a:t>“Why its Important...why Tribes, Area Health Boards &amp; National Indian Organizations need to figure out how to fund it”</a:t>
            </a:r>
            <a:endParaRPr lang="en-US" altLang="en-US" sz="2400" dirty="0" smtClean="0"/>
          </a:p>
        </p:txBody>
      </p:sp>
      <p:sp>
        <p:nvSpPr>
          <p:cNvPr id="14339" name="Rectangle 3"/>
          <p:cNvSpPr>
            <a:spLocks noGrp="1" noChangeArrowheads="1"/>
          </p:cNvSpPr>
          <p:nvPr>
            <p:ph type="body" idx="1"/>
          </p:nvPr>
        </p:nvSpPr>
        <p:spPr>
          <a:xfrm>
            <a:off x="1524000" y="4876800"/>
            <a:ext cx="6705600" cy="1600200"/>
          </a:xfrm>
        </p:spPr>
        <p:txBody>
          <a:bodyPr>
            <a:noAutofit/>
          </a:bodyPr>
          <a:lstStyle/>
          <a:p>
            <a:pPr eaLnBrk="1" hangingPunct="1">
              <a:buFont typeface="Wingdings" pitchFamily="2" charset="2"/>
              <a:buNone/>
            </a:pPr>
            <a:r>
              <a:rPr lang="en-US" altLang="en-US" sz="1800" dirty="0" smtClean="0"/>
              <a:t>Jim Roberts, Policy Analyst </a:t>
            </a:r>
          </a:p>
          <a:p>
            <a:pPr eaLnBrk="1" hangingPunct="1">
              <a:buFont typeface="Wingdings" pitchFamily="2" charset="2"/>
              <a:buNone/>
            </a:pPr>
            <a:r>
              <a:rPr lang="en-US" altLang="en-US" sz="1800" dirty="0" smtClean="0"/>
              <a:t>Northwest Portland Area Indian Health Board </a:t>
            </a:r>
          </a:p>
          <a:p>
            <a:pPr eaLnBrk="1" hangingPunct="1">
              <a:buFont typeface="Wingdings" pitchFamily="2" charset="2"/>
              <a:buNone/>
            </a:pPr>
            <a:r>
              <a:rPr lang="en-US" altLang="en-US" sz="1800" dirty="0" smtClean="0"/>
              <a:t>September 22, 2015</a:t>
            </a:r>
          </a:p>
          <a:p>
            <a:pPr eaLnBrk="1" hangingPunct="1">
              <a:buFont typeface="Wingdings" pitchFamily="2" charset="2"/>
              <a:buNone/>
            </a:pPr>
            <a:endParaRPr lang="en-US" sz="1400" dirty="0" smtClean="0">
              <a:latin typeface="Arial" charset="0"/>
              <a:cs typeface="Arial" charset="0"/>
            </a:endParaRPr>
          </a:p>
          <a:p>
            <a:pPr eaLnBrk="1" hangingPunct="1">
              <a:buFont typeface="Wingdings" pitchFamily="2" charset="2"/>
              <a:buNone/>
            </a:pPr>
            <a:endParaRPr lang="en-US" sz="1200" dirty="0" smtClean="0">
              <a:latin typeface="Arial" charset="0"/>
              <a:cs typeface="Arial" charset="0"/>
            </a:endParaRPr>
          </a:p>
          <a:p>
            <a:pPr eaLnBrk="1" hangingPunct="1">
              <a:buFont typeface="Wingdings" pitchFamily="2" charset="2"/>
              <a:buNone/>
            </a:pPr>
            <a:r>
              <a:rPr lang="en-US" sz="1200" dirty="0" smtClean="0">
                <a:latin typeface="Arial" charset="0"/>
                <a:cs typeface="Arial" charset="0"/>
              </a:rPr>
              <a:t/>
            </a:r>
            <a:br>
              <a:rPr lang="en-US" sz="1200" dirty="0" smtClean="0">
                <a:latin typeface="Arial" charset="0"/>
                <a:cs typeface="Arial" charset="0"/>
              </a:rPr>
            </a:br>
            <a:endParaRPr lang="en-US" sz="1200" dirty="0" smtClean="0">
              <a:latin typeface="Arial" charset="0"/>
              <a:cs typeface="Arial"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IHS Workgroup meetings</a:t>
            </a:r>
            <a:endParaRPr lang="en-US" dirty="0"/>
          </a:p>
        </p:txBody>
      </p:sp>
      <p:sp>
        <p:nvSpPr>
          <p:cNvPr id="3" name="Content Placeholder 2"/>
          <p:cNvSpPr>
            <a:spLocks noGrp="1"/>
          </p:cNvSpPr>
          <p:nvPr>
            <p:ph idx="1"/>
          </p:nvPr>
        </p:nvSpPr>
        <p:spPr/>
        <p:txBody>
          <a:bodyPr>
            <a:normAutofit fontScale="85000" lnSpcReduction="10000"/>
          </a:bodyPr>
          <a:lstStyle/>
          <a:p>
            <a:pPr marL="514350" indent="-514350">
              <a:buFont typeface="+mj-lt"/>
              <a:buAutoNum type="arabicPeriod"/>
            </a:pPr>
            <a:r>
              <a:rPr lang="en-US" dirty="0" smtClean="0"/>
              <a:t>Contract Support Costs Workgroup</a:t>
            </a:r>
          </a:p>
          <a:p>
            <a:pPr marL="514350" indent="-514350">
              <a:buFont typeface="+mj-lt"/>
              <a:buAutoNum type="arabicPeriod"/>
            </a:pPr>
            <a:r>
              <a:rPr lang="en-US" dirty="0" smtClean="0"/>
              <a:t>CHS/PRC Workgroup </a:t>
            </a:r>
          </a:p>
          <a:p>
            <a:pPr marL="514350" indent="-514350">
              <a:buFont typeface="+mj-lt"/>
              <a:buAutoNum type="arabicPeriod"/>
            </a:pPr>
            <a:r>
              <a:rPr lang="en-US" dirty="0" smtClean="0"/>
              <a:t>Facilities Appropriations Advisory Board (</a:t>
            </a:r>
            <a:r>
              <a:rPr lang="en-US" dirty="0" err="1" smtClean="0"/>
              <a:t>FAAB</a:t>
            </a:r>
            <a:r>
              <a:rPr lang="en-US" dirty="0" smtClean="0"/>
              <a:t>)</a:t>
            </a:r>
          </a:p>
          <a:p>
            <a:pPr marL="514350" indent="-514350">
              <a:buFont typeface="+mj-lt"/>
              <a:buAutoNum type="arabicPeriod"/>
            </a:pPr>
            <a:r>
              <a:rPr lang="en-US" dirty="0" err="1" smtClean="0"/>
              <a:t>FDI</a:t>
            </a:r>
            <a:r>
              <a:rPr lang="en-US" dirty="0" smtClean="0"/>
              <a:t>/Data Workgroup (</a:t>
            </a:r>
            <a:r>
              <a:rPr lang="en-US" dirty="0" err="1" smtClean="0"/>
              <a:t>LNF</a:t>
            </a:r>
            <a:r>
              <a:rPr lang="en-US" dirty="0" smtClean="0"/>
              <a:t>) </a:t>
            </a:r>
          </a:p>
          <a:p>
            <a:pPr marL="514350" indent="-514350">
              <a:buFont typeface="+mj-lt"/>
              <a:buAutoNum type="arabicPeriod"/>
            </a:pPr>
            <a:r>
              <a:rPr lang="en-US" dirty="0" smtClean="0"/>
              <a:t>Tribal Leaders Diabetes Committee</a:t>
            </a:r>
          </a:p>
          <a:p>
            <a:pPr marL="514350" indent="-514350">
              <a:buFont typeface="+mj-lt"/>
              <a:buAutoNum type="arabicPeriod"/>
            </a:pPr>
            <a:r>
              <a:rPr lang="en-US" dirty="0" smtClean="0"/>
              <a:t>IHS National Budget Formulation Workgroup </a:t>
            </a:r>
          </a:p>
          <a:p>
            <a:pPr marL="514350" indent="-514350">
              <a:buFont typeface="+mj-lt"/>
              <a:buAutoNum type="arabicPeriod"/>
            </a:pPr>
            <a:r>
              <a:rPr lang="en-US" dirty="0" smtClean="0"/>
              <a:t>Portland Area Fund Distribution Workgroup</a:t>
            </a:r>
          </a:p>
          <a:p>
            <a:pPr marL="514350" indent="-514350">
              <a:buFont typeface="+mj-lt"/>
              <a:buAutoNum type="arabicPeriod"/>
            </a:pPr>
            <a:r>
              <a:rPr lang="en-US" dirty="0" smtClean="0"/>
              <a:t>Portland Area Facilities Advisory Committee </a:t>
            </a:r>
            <a:endParaRPr lang="en-US" dirty="0"/>
          </a:p>
        </p:txBody>
      </p:sp>
    </p:spTree>
    <p:extLst>
      <p:ext uri="{BB962C8B-B14F-4D97-AF65-F5344CB8AC3E}">
        <p14:creationId xmlns:p14="http://schemas.microsoft.com/office/powerpoint/2010/main" val="38276456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HHS Workgroups</a:t>
            </a:r>
            <a:endParaRPr lang="en-US" dirty="0"/>
          </a:p>
        </p:txBody>
      </p:sp>
      <p:sp>
        <p:nvSpPr>
          <p:cNvPr id="3" name="Content Placeholder 2"/>
          <p:cNvSpPr>
            <a:spLocks noGrp="1"/>
          </p:cNvSpPr>
          <p:nvPr>
            <p:ph idx="1"/>
          </p:nvPr>
        </p:nvSpPr>
        <p:spPr/>
        <p:txBody>
          <a:bodyPr>
            <a:normAutofit fontScale="92500" lnSpcReduction="10000"/>
          </a:bodyPr>
          <a:lstStyle/>
          <a:p>
            <a:r>
              <a:rPr lang="en-US" sz="2400" dirty="0" smtClean="0"/>
              <a:t>Executive Director: </a:t>
            </a:r>
          </a:p>
          <a:p>
            <a:pPr lvl="1"/>
            <a:r>
              <a:rPr lang="en-US" sz="2000" dirty="0"/>
              <a:t>CDC Tribal Consultation Advisory Committee (</a:t>
            </a:r>
            <a:r>
              <a:rPr lang="en-US" sz="2000" dirty="0" err="1"/>
              <a:t>TCAC</a:t>
            </a:r>
            <a:r>
              <a:rPr lang="en-US" sz="2000" dirty="0" smtClean="0"/>
              <a:t>)</a:t>
            </a:r>
          </a:p>
          <a:p>
            <a:pPr lvl="1"/>
            <a:r>
              <a:rPr lang="en-US" sz="2000" dirty="0" smtClean="0"/>
              <a:t>NIH Tribal Advisory Committee </a:t>
            </a:r>
            <a:endParaRPr lang="en-US" sz="2000" dirty="0"/>
          </a:p>
          <a:p>
            <a:r>
              <a:rPr lang="en-US" sz="2400" dirty="0" smtClean="0"/>
              <a:t>Policy Analyst </a:t>
            </a:r>
          </a:p>
          <a:p>
            <a:pPr lvl="1"/>
            <a:r>
              <a:rPr lang="en-US" sz="2000" dirty="0" smtClean="0"/>
              <a:t>IHS Advisory Committees </a:t>
            </a:r>
          </a:p>
          <a:p>
            <a:pPr lvl="1"/>
            <a:r>
              <a:rPr lang="en-US" sz="2000" dirty="0" smtClean="0"/>
              <a:t>HHS Secretary’s Tribal Advisory Committee (</a:t>
            </a:r>
            <a:r>
              <a:rPr lang="en-US" sz="2000" dirty="0" err="1" smtClean="0"/>
              <a:t>STAC</a:t>
            </a:r>
            <a:r>
              <a:rPr lang="en-US" sz="2000" dirty="0" smtClean="0"/>
              <a:t>) </a:t>
            </a:r>
          </a:p>
          <a:p>
            <a:pPr lvl="1"/>
            <a:r>
              <a:rPr lang="en-US" sz="2000" dirty="0" smtClean="0"/>
              <a:t>CMS Tribal Technical Advisory Group (TTAG)</a:t>
            </a:r>
          </a:p>
          <a:p>
            <a:pPr lvl="1"/>
            <a:r>
              <a:rPr lang="en-US" sz="2000" dirty="0"/>
              <a:t>Other HHS Op-</a:t>
            </a:r>
            <a:r>
              <a:rPr lang="en-US" sz="2000" dirty="0" err="1"/>
              <a:t>Div</a:t>
            </a:r>
            <a:r>
              <a:rPr lang="en-US" sz="2000" dirty="0"/>
              <a:t> Tribal Consultation sessions  </a:t>
            </a:r>
            <a:endParaRPr lang="en-US" sz="2000" dirty="0" smtClean="0"/>
          </a:p>
          <a:p>
            <a:pPr lvl="1"/>
            <a:r>
              <a:rPr lang="en-US" sz="2000" dirty="0" smtClean="0"/>
              <a:t>State Medicaid Agencies </a:t>
            </a:r>
          </a:p>
          <a:p>
            <a:r>
              <a:rPr lang="en-US" sz="2400" dirty="0" err="1" smtClean="0"/>
              <a:t>EpiCenter</a:t>
            </a:r>
            <a:r>
              <a:rPr lang="en-US" sz="2400" dirty="0" smtClean="0"/>
              <a:t> Director </a:t>
            </a:r>
          </a:p>
          <a:p>
            <a:pPr lvl="1"/>
            <a:r>
              <a:rPr lang="en-US" sz="2000" dirty="0" smtClean="0"/>
              <a:t>SAMHSA Tribal Advisory Committee (TAC) </a:t>
            </a:r>
          </a:p>
          <a:p>
            <a:pPr lvl="1"/>
            <a:r>
              <a:rPr lang="en-US" sz="2000" dirty="0" smtClean="0"/>
              <a:t>Health Research Advisory Committee (</a:t>
            </a:r>
            <a:r>
              <a:rPr lang="en-US" sz="2000" dirty="0" err="1" smtClean="0"/>
              <a:t>HRAC</a:t>
            </a:r>
            <a:r>
              <a:rPr lang="en-US" sz="2000" dirty="0" smtClean="0"/>
              <a:t>) </a:t>
            </a:r>
          </a:p>
          <a:p>
            <a:pPr lvl="1"/>
            <a:r>
              <a:rPr lang="en-US" sz="2000" dirty="0" err="1" smtClean="0"/>
              <a:t>HRSA</a:t>
            </a:r>
            <a:r>
              <a:rPr lang="en-US" sz="2000" dirty="0" smtClean="0"/>
              <a:t> Tribal Consultation </a:t>
            </a:r>
          </a:p>
        </p:txBody>
      </p:sp>
    </p:spTree>
    <p:extLst>
      <p:ext uri="{BB962C8B-B14F-4D97-AF65-F5344CB8AC3E}">
        <p14:creationId xmlns:p14="http://schemas.microsoft.com/office/powerpoint/2010/main" val="31678885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600" b="1" dirty="0" smtClean="0"/>
              <a:t>NPAIHB Policy Accomplishments</a:t>
            </a:r>
            <a:endParaRPr lang="en-US" sz="3600" b="1" dirty="0"/>
          </a:p>
        </p:txBody>
      </p:sp>
      <p:sp>
        <p:nvSpPr>
          <p:cNvPr id="3" name="Content Placeholder 2"/>
          <p:cNvSpPr>
            <a:spLocks noGrp="1"/>
          </p:cNvSpPr>
          <p:nvPr>
            <p:ph idx="1"/>
          </p:nvPr>
        </p:nvSpPr>
        <p:spPr/>
        <p:txBody>
          <a:bodyPr>
            <a:normAutofit/>
          </a:bodyPr>
          <a:lstStyle/>
          <a:p>
            <a:r>
              <a:rPr lang="en-US" sz="2400" dirty="0" smtClean="0"/>
              <a:t>Northwest Tribes have entity to provide legislative, budget, regulatory, and administrative, and programmatic expertise on issues </a:t>
            </a:r>
          </a:p>
          <a:p>
            <a:r>
              <a:rPr lang="en-US" sz="2400" dirty="0" smtClean="0"/>
              <a:t>If we don’t have it, we’ll hire it...importance of Tribes supporting the work and their expectations!  </a:t>
            </a:r>
          </a:p>
          <a:p>
            <a:r>
              <a:rPr lang="en-US" sz="2400" dirty="0" smtClean="0"/>
              <a:t>Long-standing recognition at federal and state level of showing up and having expertise on issues </a:t>
            </a:r>
          </a:p>
          <a:p>
            <a:r>
              <a:rPr lang="en-US" sz="2400" dirty="0" smtClean="0"/>
              <a:t>Recognized State-Tribal relationships for policy making with many positive outcomes </a:t>
            </a:r>
          </a:p>
          <a:p>
            <a:r>
              <a:rPr lang="en-US" sz="2400" dirty="0" smtClean="0"/>
              <a:t>Established Policy Briefs, Newsletters, legal memorandum, and budget analysis </a:t>
            </a:r>
          </a:p>
          <a:p>
            <a:pPr marL="0" indent="0">
              <a:buNone/>
            </a:pPr>
            <a:endParaRPr lang="en-US" sz="2400" dirty="0"/>
          </a:p>
        </p:txBody>
      </p:sp>
    </p:spTree>
    <p:extLst>
      <p:ext uri="{BB962C8B-B14F-4D97-AF65-F5344CB8AC3E}">
        <p14:creationId xmlns:p14="http://schemas.microsoft.com/office/powerpoint/2010/main" val="20991876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sz="3600" b="1" dirty="0" smtClean="0"/>
              <a:t>NPAIHB and Policy Examples/Outcomes</a:t>
            </a:r>
            <a:endParaRPr lang="en-US" sz="3600" b="1" dirty="0"/>
          </a:p>
        </p:txBody>
      </p:sp>
      <p:sp>
        <p:nvSpPr>
          <p:cNvPr id="3" name="Content Placeholder 2"/>
          <p:cNvSpPr>
            <a:spLocks noGrp="1"/>
          </p:cNvSpPr>
          <p:nvPr>
            <p:ph idx="1"/>
          </p:nvPr>
        </p:nvSpPr>
        <p:spPr/>
        <p:txBody>
          <a:bodyPr>
            <a:normAutofit fontScale="70000" lnSpcReduction="20000"/>
          </a:bodyPr>
          <a:lstStyle/>
          <a:p>
            <a:r>
              <a:rPr lang="en-US" sz="2800" dirty="0" smtClean="0"/>
              <a:t>NPAIHB Annual </a:t>
            </a:r>
            <a:r>
              <a:rPr lang="en-US" sz="2800" dirty="0"/>
              <a:t>Budget Analysis </a:t>
            </a:r>
            <a:r>
              <a:rPr lang="en-US" sz="2800" dirty="0" smtClean="0"/>
              <a:t>Report</a:t>
            </a:r>
          </a:p>
          <a:p>
            <a:r>
              <a:rPr lang="en-US" sz="2800" dirty="0" smtClean="0"/>
              <a:t>Policy Briefs, Position Papers, Legal Analysis </a:t>
            </a:r>
            <a:endParaRPr lang="en-US" sz="2800" dirty="0"/>
          </a:p>
          <a:p>
            <a:r>
              <a:rPr lang="en-US" sz="2800" dirty="0" smtClean="0"/>
              <a:t>Establishment of AIHC of Washingt</a:t>
            </a:r>
            <a:r>
              <a:rPr lang="en-US" sz="2800" dirty="0" smtClean="0"/>
              <a:t>on State </a:t>
            </a:r>
          </a:p>
          <a:p>
            <a:r>
              <a:rPr lang="en-US" sz="2800" dirty="0" smtClean="0"/>
              <a:t>Institutionalized State/Tribes Meetings </a:t>
            </a:r>
          </a:p>
          <a:p>
            <a:r>
              <a:rPr lang="en-US" sz="2800" dirty="0" smtClean="0"/>
              <a:t>Red &amp; Blue Books Policy Manuals on Contract Support Costs </a:t>
            </a:r>
          </a:p>
          <a:p>
            <a:r>
              <a:rPr lang="en-US" sz="2800" dirty="0" smtClean="0"/>
              <a:t>Health Reform, Medicaid Reform, &amp; CSC Summits (partnerships with Kaiser Family Foundation &amp; Urban Institute) </a:t>
            </a:r>
            <a:endParaRPr lang="en-US" sz="2800" dirty="0" smtClean="0"/>
          </a:p>
          <a:p>
            <a:r>
              <a:rPr lang="en-US" sz="2800" dirty="0" smtClean="0"/>
              <a:t>Amendments to the </a:t>
            </a:r>
            <a:r>
              <a:rPr lang="en-US" sz="2800" dirty="0" err="1" smtClean="0"/>
              <a:t>IHCIA</a:t>
            </a:r>
            <a:r>
              <a:rPr lang="en-US" sz="2800" dirty="0" smtClean="0"/>
              <a:t> </a:t>
            </a:r>
          </a:p>
          <a:p>
            <a:r>
              <a:rPr lang="en-US" sz="2800" dirty="0" smtClean="0"/>
              <a:t>DRA and </a:t>
            </a:r>
            <a:r>
              <a:rPr lang="en-US" sz="2800" dirty="0" err="1" smtClean="0"/>
              <a:t>MMA</a:t>
            </a:r>
            <a:r>
              <a:rPr lang="en-US" sz="2800" dirty="0" smtClean="0"/>
              <a:t> Indian amendments </a:t>
            </a:r>
          </a:p>
          <a:p>
            <a:r>
              <a:rPr lang="en-US" sz="2800" dirty="0" smtClean="0"/>
              <a:t>ACA Indian specific provisions </a:t>
            </a:r>
          </a:p>
          <a:p>
            <a:r>
              <a:rPr lang="en-US" sz="2800" dirty="0" smtClean="0"/>
              <a:t>Tribal </a:t>
            </a:r>
            <a:r>
              <a:rPr lang="en-US" sz="2800" dirty="0" err="1" smtClean="0"/>
              <a:t>EpiCenter</a:t>
            </a:r>
            <a:r>
              <a:rPr lang="en-US" sz="2800" dirty="0" smtClean="0"/>
              <a:t> legislation and funding </a:t>
            </a:r>
          </a:p>
          <a:p>
            <a:r>
              <a:rPr lang="en-US" sz="2800" dirty="0" smtClean="0"/>
              <a:t>Washington </a:t>
            </a:r>
            <a:r>
              <a:rPr lang="en-US" sz="2800" dirty="0" smtClean="0"/>
              <a:t>State/AIHC: “American Indian Health Delivery Plan” </a:t>
            </a:r>
          </a:p>
          <a:p>
            <a:r>
              <a:rPr lang="en-US" sz="2800" dirty="0" smtClean="0"/>
              <a:t>“AI/AN Community Health Profiles” (ID, WA, OR)</a:t>
            </a:r>
          </a:p>
          <a:p>
            <a:r>
              <a:rPr lang="en-US" sz="2800" dirty="0" smtClean="0"/>
              <a:t>“State </a:t>
            </a:r>
            <a:r>
              <a:rPr lang="en-US" sz="2800" dirty="0"/>
              <a:t>Tribal Health Policymaking </a:t>
            </a:r>
            <a:r>
              <a:rPr lang="en-US" sz="2800" dirty="0" smtClean="0"/>
              <a:t>in Oregon</a:t>
            </a:r>
            <a:r>
              <a:rPr lang="en-US" sz="2800" dirty="0"/>
              <a:t>, Washington and Idaho</a:t>
            </a:r>
            <a:r>
              <a:rPr lang="en-US" sz="2800" dirty="0" smtClean="0"/>
              <a:t>: Institution </a:t>
            </a:r>
            <a:r>
              <a:rPr lang="en-US" sz="2800" dirty="0"/>
              <a:t>Building </a:t>
            </a:r>
            <a:r>
              <a:rPr lang="en-US" sz="2800" dirty="0" smtClean="0"/>
              <a:t>for Health </a:t>
            </a:r>
            <a:r>
              <a:rPr lang="en-US" sz="2800" dirty="0"/>
              <a:t>Care </a:t>
            </a:r>
            <a:r>
              <a:rPr lang="en-US" sz="2800" dirty="0" smtClean="0"/>
              <a:t>Policymaking” </a:t>
            </a:r>
            <a:endParaRPr lang="en-US" sz="2800" dirty="0" smtClean="0"/>
          </a:p>
          <a:p>
            <a:endParaRPr lang="en-US" sz="2800" dirty="0"/>
          </a:p>
        </p:txBody>
      </p:sp>
    </p:spTree>
    <p:extLst>
      <p:ext uri="{BB962C8B-B14F-4D97-AF65-F5344CB8AC3E}">
        <p14:creationId xmlns:p14="http://schemas.microsoft.com/office/powerpoint/2010/main" val="25086974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 Closing</a:t>
            </a:r>
            <a:endParaRPr lang="en-US" dirty="0"/>
          </a:p>
        </p:txBody>
      </p:sp>
      <p:sp>
        <p:nvSpPr>
          <p:cNvPr id="3" name="Content Placeholder 2"/>
          <p:cNvSpPr>
            <a:spLocks noGrp="1"/>
          </p:cNvSpPr>
          <p:nvPr>
            <p:ph idx="1"/>
          </p:nvPr>
        </p:nvSpPr>
        <p:spPr>
          <a:xfrm>
            <a:off x="2362200" y="2133600"/>
            <a:ext cx="5638800" cy="3992563"/>
          </a:xfrm>
        </p:spPr>
        <p:txBody>
          <a:bodyPr>
            <a:normAutofit/>
          </a:bodyPr>
          <a:lstStyle/>
          <a:p>
            <a:pPr marL="0" indent="0" algn="just">
              <a:buNone/>
            </a:pPr>
            <a:r>
              <a:rPr lang="en-US" sz="2400" i="1" dirty="0"/>
              <a:t>“It is the single most important function that will support the development, financing, and preservation of our Indian health system and the trust responsibility to provide health care to our American Indian and Alaska Native people” </a:t>
            </a:r>
          </a:p>
          <a:p>
            <a:pPr marL="0" indent="0" algn="just">
              <a:buNone/>
            </a:pPr>
            <a:endParaRPr lang="en-US" sz="2400" dirty="0"/>
          </a:p>
        </p:txBody>
      </p:sp>
    </p:spTree>
    <p:extLst>
      <p:ext uri="{BB962C8B-B14F-4D97-AF65-F5344CB8AC3E}">
        <p14:creationId xmlns:p14="http://schemas.microsoft.com/office/powerpoint/2010/main" val="390207227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1676400" y="152400"/>
            <a:ext cx="7006924" cy="857250"/>
          </a:xfrm>
          <a:noFill/>
        </p:spPr>
        <p:txBody>
          <a:bodyPr lIns="90488" tIns="44450" rIns="90488" bIns="44450" anchor="b">
            <a:normAutofit/>
          </a:bodyPr>
          <a:lstStyle/>
          <a:p>
            <a:pPr algn="l" eaLnBrk="1" hangingPunct="1"/>
            <a:r>
              <a:rPr lang="en-US" altLang="en-US" dirty="0" smtClean="0"/>
              <a:t>About NPAIHB &amp; our Mission</a:t>
            </a:r>
          </a:p>
        </p:txBody>
      </p:sp>
      <p:sp>
        <p:nvSpPr>
          <p:cNvPr id="18435" name="Rectangle 3"/>
          <p:cNvSpPr>
            <a:spLocks noGrp="1" noChangeArrowheads="1"/>
          </p:cNvSpPr>
          <p:nvPr>
            <p:ph idx="1"/>
          </p:nvPr>
        </p:nvSpPr>
        <p:spPr>
          <a:xfrm>
            <a:off x="1600200" y="1017372"/>
            <a:ext cx="7018338" cy="1143000"/>
          </a:xfrm>
        </p:spPr>
        <p:txBody>
          <a:bodyPr lIns="90488" tIns="44450" rIns="90488" bIns="44450">
            <a:normAutofit fontScale="92500"/>
          </a:bodyPr>
          <a:lstStyle/>
          <a:p>
            <a:pPr marL="0" indent="0" algn="ctr" eaLnBrk="1" hangingPunct="1">
              <a:buFontTx/>
              <a:buNone/>
            </a:pPr>
            <a:r>
              <a:rPr lang="en-US" altLang="en-US" sz="2000" i="1" dirty="0" smtClean="0"/>
              <a:t>Established in 1972 to assist Northwest Tribes to improve the health status and quality of life of member tribes and Indian people in their delivery of culturally appropriate and holistic health care</a:t>
            </a:r>
          </a:p>
        </p:txBody>
      </p:sp>
      <p:pic>
        <p:nvPicPr>
          <p:cNvPr id="18436" name="Picture 4"/>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39562" y="2057400"/>
            <a:ext cx="7243762" cy="4648200"/>
          </a:xfrm>
          <a:prstGeom prst="rect">
            <a:avLst/>
          </a:prstGeom>
          <a:solidFill>
            <a:schemeClr val="accent1">
              <a:alpha val="0"/>
            </a:schemeClr>
          </a:solidFill>
          <a:ln>
            <a:noFill/>
          </a:ln>
          <a:extLst/>
        </p:spPr>
      </p:pic>
    </p:spTree>
    <p:extLst>
      <p:ext uri="{BB962C8B-B14F-4D97-AF65-F5344CB8AC3E}">
        <p14:creationId xmlns:p14="http://schemas.microsoft.com/office/powerpoint/2010/main" val="703799196"/>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7800" y="274638"/>
            <a:ext cx="7543800" cy="1143000"/>
          </a:xfrm>
        </p:spPr>
        <p:txBody>
          <a:bodyPr>
            <a:noAutofit/>
          </a:bodyPr>
          <a:lstStyle/>
          <a:p>
            <a:pPr algn="l"/>
            <a:r>
              <a:rPr lang="en-US" sz="3200" b="1" dirty="0" smtClean="0"/>
              <a:t>About the Northwest Portland Indian Health Board</a:t>
            </a:r>
            <a:endParaRPr lang="en-US" sz="3200" b="1" dirty="0"/>
          </a:p>
        </p:txBody>
      </p:sp>
      <p:sp>
        <p:nvSpPr>
          <p:cNvPr id="3" name="Content Placeholder 2"/>
          <p:cNvSpPr>
            <a:spLocks noGrp="1"/>
          </p:cNvSpPr>
          <p:nvPr>
            <p:ph idx="1"/>
          </p:nvPr>
        </p:nvSpPr>
        <p:spPr>
          <a:xfrm>
            <a:off x="1524000" y="1686699"/>
            <a:ext cx="7162800" cy="4525963"/>
          </a:xfrm>
        </p:spPr>
        <p:txBody>
          <a:bodyPr>
            <a:normAutofit fontScale="85000" lnSpcReduction="10000"/>
          </a:bodyPr>
          <a:lstStyle/>
          <a:p>
            <a:r>
              <a:rPr lang="en-US" sz="2400" dirty="0" smtClean="0"/>
              <a:t>Northwest Tribes </a:t>
            </a:r>
            <a:r>
              <a:rPr lang="en-US" sz="2400" dirty="0"/>
              <a:t>have long recognized the need to exercise control over the </a:t>
            </a:r>
            <a:r>
              <a:rPr lang="en-US" sz="2400" dirty="0" smtClean="0"/>
              <a:t>design, development, and management </a:t>
            </a:r>
            <a:r>
              <a:rPr lang="en-US" sz="2400" dirty="0"/>
              <a:t>of </a:t>
            </a:r>
            <a:r>
              <a:rPr lang="en-US" sz="2400" dirty="0" smtClean="0"/>
              <a:t>their health </a:t>
            </a:r>
            <a:r>
              <a:rPr lang="en-US" sz="2400" dirty="0"/>
              <a:t>care delivery </a:t>
            </a:r>
            <a:r>
              <a:rPr lang="en-US" sz="2400" dirty="0" smtClean="0"/>
              <a:t>systems</a:t>
            </a:r>
          </a:p>
          <a:p>
            <a:r>
              <a:rPr lang="en-US" sz="2400" dirty="0" smtClean="0"/>
              <a:t>In 1972, Northwest Tribes organized NPAIHB to represent Portland Area Tribes serve as a liaison and advocate Tribal issues and concerns with IHS resources and program services</a:t>
            </a:r>
          </a:p>
          <a:p>
            <a:r>
              <a:rPr lang="en-US" sz="2400" dirty="0" smtClean="0"/>
              <a:t>NPAIHB role has evolved over the years from a liaison and advocate to an intermediary to facilitate Tribal assumption of Indian health programs under Self-Determination and Self-Governance  </a:t>
            </a:r>
          </a:p>
          <a:p>
            <a:r>
              <a:rPr lang="en-US" sz="2400" dirty="0" smtClean="0"/>
              <a:t>An evolving relationship with IHS, Tribal government, and Indian health programs </a:t>
            </a:r>
          </a:p>
          <a:p>
            <a:r>
              <a:rPr lang="en-US" sz="2400" dirty="0" smtClean="0"/>
              <a:t>In this 43 year history a cornerstone of the work at NPAIHB has been its ability to conduct health policy analysis </a:t>
            </a:r>
          </a:p>
        </p:txBody>
      </p:sp>
    </p:spTree>
    <p:extLst>
      <p:ext uri="{BB962C8B-B14F-4D97-AF65-F5344CB8AC3E}">
        <p14:creationId xmlns:p14="http://schemas.microsoft.com/office/powerpoint/2010/main" val="38251741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1356042" y="-125909"/>
            <a:ext cx="7793037" cy="1462087"/>
          </a:xfrm>
        </p:spPr>
        <p:txBody>
          <a:bodyPr>
            <a:normAutofit/>
          </a:bodyPr>
          <a:lstStyle/>
          <a:p>
            <a:r>
              <a:rPr lang="en-US" altLang="en-US" sz="3200" b="1" dirty="0" smtClean="0"/>
              <a:t>Indian Policy: “Where does it begin?”</a:t>
            </a:r>
          </a:p>
        </p:txBody>
      </p:sp>
      <p:graphicFrame>
        <p:nvGraphicFramePr>
          <p:cNvPr id="8" name="Diagram 7"/>
          <p:cNvGraphicFramePr/>
          <p:nvPr>
            <p:extLst>
              <p:ext uri="{D42A27DB-BD31-4B8C-83A1-F6EECF244321}">
                <p14:modId xmlns:p14="http://schemas.microsoft.com/office/powerpoint/2010/main" val="2307170397"/>
              </p:ext>
            </p:extLst>
          </p:nvPr>
        </p:nvGraphicFramePr>
        <p:xfrm>
          <a:off x="1505469" y="1155339"/>
          <a:ext cx="6781800" cy="4343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11171217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Evolution of Policy Analysis</a:t>
            </a:r>
            <a:endParaRPr lang="en-US" sz="4000" b="1" dirty="0"/>
          </a:p>
        </p:txBody>
      </p:sp>
      <p:sp>
        <p:nvSpPr>
          <p:cNvPr id="3" name="Content Placeholder 2"/>
          <p:cNvSpPr>
            <a:spLocks noGrp="1"/>
          </p:cNvSpPr>
          <p:nvPr>
            <p:ph idx="1"/>
          </p:nvPr>
        </p:nvSpPr>
        <p:spPr/>
        <p:txBody>
          <a:bodyPr>
            <a:normAutofit fontScale="85000" lnSpcReduction="10000"/>
          </a:bodyPr>
          <a:lstStyle/>
          <a:p>
            <a:r>
              <a:rPr lang="en-US" sz="2400" dirty="0" smtClean="0"/>
              <a:t>Until 1980’s, few would have carried a title of “Policy Analysis” </a:t>
            </a:r>
          </a:p>
          <a:p>
            <a:r>
              <a:rPr lang="en-US" sz="2400" dirty="0" smtClean="0"/>
              <a:t>Many policy analytics performed by lawyer, economists, planners, program evaluators, budget analysts, researchers or statisticians</a:t>
            </a:r>
          </a:p>
          <a:p>
            <a:r>
              <a:rPr lang="en-US" sz="2400" dirty="0" smtClean="0"/>
              <a:t>Over the last 40 years Policy Analysis is an established profession </a:t>
            </a:r>
          </a:p>
          <a:p>
            <a:r>
              <a:rPr lang="en-US" sz="2400" dirty="0" smtClean="0"/>
              <a:t>Policy Analysts are more common in government agencies and often filled by people trained in public administration, lawyers, or specifically as analysts </a:t>
            </a:r>
          </a:p>
          <a:p>
            <a:r>
              <a:rPr lang="en-US" sz="2400" dirty="0" smtClean="0"/>
              <a:t>Perception is that Indian health program have not kept pace with this evolution and is evident in lack of individuals working in Indian health policy </a:t>
            </a:r>
          </a:p>
          <a:p>
            <a:r>
              <a:rPr lang="en-US" sz="2400" dirty="0" smtClean="0"/>
              <a:t>This is clear when one looks at the number of Indian people working on </a:t>
            </a:r>
            <a:r>
              <a:rPr lang="en-US" sz="2400" dirty="0" err="1" smtClean="0"/>
              <a:t>NIHB’s</a:t>
            </a:r>
            <a:r>
              <a:rPr lang="en-US" sz="2400" dirty="0" smtClean="0"/>
              <a:t> Medicare &amp; Medicaid Policy Committee</a:t>
            </a:r>
            <a:endParaRPr lang="en-US" sz="2400" dirty="0"/>
          </a:p>
        </p:txBody>
      </p:sp>
    </p:spTree>
    <p:extLst>
      <p:ext uri="{BB962C8B-B14F-4D97-AF65-F5344CB8AC3E}">
        <p14:creationId xmlns:p14="http://schemas.microsoft.com/office/powerpoint/2010/main" val="126273108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Why is Policy Analysis Important? </a:t>
            </a:r>
            <a:endParaRPr lang="en-US" sz="3600" b="1" dirty="0"/>
          </a:p>
        </p:txBody>
      </p:sp>
      <p:sp>
        <p:nvSpPr>
          <p:cNvPr id="3" name="Content Placeholder 2"/>
          <p:cNvSpPr>
            <a:spLocks noGrp="1"/>
          </p:cNvSpPr>
          <p:nvPr>
            <p:ph idx="1"/>
          </p:nvPr>
        </p:nvSpPr>
        <p:spPr>
          <a:xfrm>
            <a:off x="2057400" y="1600200"/>
            <a:ext cx="6172200" cy="4525963"/>
          </a:xfrm>
        </p:spPr>
        <p:txBody>
          <a:bodyPr>
            <a:normAutofit lnSpcReduction="10000"/>
          </a:bodyPr>
          <a:lstStyle/>
          <a:p>
            <a:pPr marL="0" indent="0" algn="just">
              <a:buNone/>
            </a:pPr>
            <a:r>
              <a:rPr lang="en-US" sz="2800" i="1" dirty="0" smtClean="0"/>
              <a:t>“It is the single most important function that will support the development, financing, and preservation of our Indian health system and the trust responsibility to provide health care to our American Indian and Alaska Native people” </a:t>
            </a:r>
            <a:endParaRPr lang="en-US" sz="2800" i="1" dirty="0" smtClean="0"/>
          </a:p>
          <a:p>
            <a:pPr marL="0" indent="0" algn="just">
              <a:buNone/>
            </a:pPr>
            <a:endParaRPr lang="en-US" sz="2800" i="1" dirty="0"/>
          </a:p>
          <a:p>
            <a:pPr marL="0" indent="0" algn="just">
              <a:buNone/>
            </a:pPr>
            <a:r>
              <a:rPr lang="en-US" sz="2800" i="1" dirty="0" smtClean="0"/>
              <a:t>“The ACA has changed the landscape and the future of health care financing will be at the State level in Medicaid and health insurance marketplaces” </a:t>
            </a:r>
            <a:endParaRPr lang="en-US" sz="2800" i="1" dirty="0" smtClean="0"/>
          </a:p>
          <a:p>
            <a:pPr marL="0" indent="0" algn="r">
              <a:buNone/>
            </a:pPr>
            <a:endParaRPr lang="en-US" sz="1800" dirty="0" smtClean="0"/>
          </a:p>
          <a:p>
            <a:pPr marL="0" indent="0" algn="just">
              <a:buNone/>
            </a:pPr>
            <a:endParaRPr lang="en-US" sz="2800" dirty="0"/>
          </a:p>
        </p:txBody>
      </p:sp>
    </p:spTree>
    <p:extLst>
      <p:ext uri="{BB962C8B-B14F-4D97-AF65-F5344CB8AC3E}">
        <p14:creationId xmlns:p14="http://schemas.microsoft.com/office/powerpoint/2010/main" val="191407955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213017" y="-231999"/>
            <a:ext cx="7239000" cy="1143000"/>
          </a:xfrm>
        </p:spPr>
        <p:txBody>
          <a:bodyPr>
            <a:noAutofit/>
          </a:bodyPr>
          <a:lstStyle/>
          <a:p>
            <a:r>
              <a:rPr lang="en-US" sz="3200" b="1" dirty="0" smtClean="0"/>
              <a:t>NPAIHB Strategic Plan Priorities</a:t>
            </a:r>
            <a:endParaRPr lang="en-US" sz="3200"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117818370"/>
              </p:ext>
            </p:extLst>
          </p:nvPr>
        </p:nvGraphicFramePr>
        <p:xfrm>
          <a:off x="212127" y="875270"/>
          <a:ext cx="8686800" cy="585915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337593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US" sz="3600" dirty="0" smtClean="0"/>
              <a:t>NPAIHB Policy Work ...how we do it? </a:t>
            </a:r>
            <a:endParaRPr lang="en-US" sz="3600" dirty="0"/>
          </a:p>
        </p:txBody>
      </p:sp>
      <p:sp>
        <p:nvSpPr>
          <p:cNvPr id="3" name="Content Placeholder 2"/>
          <p:cNvSpPr>
            <a:spLocks noGrp="1"/>
          </p:cNvSpPr>
          <p:nvPr>
            <p:ph idx="1"/>
          </p:nvPr>
        </p:nvSpPr>
        <p:spPr/>
        <p:txBody>
          <a:bodyPr>
            <a:normAutofit fontScale="77500" lnSpcReduction="20000"/>
          </a:bodyPr>
          <a:lstStyle/>
          <a:p>
            <a:r>
              <a:rPr lang="en-US" dirty="0" smtClean="0"/>
              <a:t>Executive Director: Public Health and CDC/NIH</a:t>
            </a:r>
          </a:p>
          <a:p>
            <a:r>
              <a:rPr lang="en-US" dirty="0" smtClean="0"/>
              <a:t>Policy Analyst: State health policy, CMS, IHS, SAMHSA, other HHS programs </a:t>
            </a:r>
          </a:p>
          <a:p>
            <a:r>
              <a:rPr lang="en-US" dirty="0" err="1" smtClean="0"/>
              <a:t>EpiCenter</a:t>
            </a:r>
            <a:r>
              <a:rPr lang="en-US" dirty="0" smtClean="0"/>
              <a:t> Director:  Federal and state public health, NIH, CDC, and other HHS Programs  </a:t>
            </a:r>
          </a:p>
          <a:p>
            <a:r>
              <a:rPr lang="en-US" dirty="0" smtClean="0"/>
              <a:t>NPAIHB Program Directors:  Everyone does policy work in some form or another</a:t>
            </a:r>
          </a:p>
          <a:p>
            <a:r>
              <a:rPr lang="en-US" dirty="0" smtClean="0"/>
              <a:t>Portland Area Tribal Health Directors </a:t>
            </a:r>
          </a:p>
          <a:p>
            <a:r>
              <a:rPr lang="en-US" dirty="0" smtClean="0"/>
              <a:t>Lobbying and Policy Analysis Budget supported by Portland Area Tribal health programs  </a:t>
            </a:r>
          </a:p>
          <a:p>
            <a:r>
              <a:rPr lang="en-US" dirty="0" smtClean="0"/>
              <a:t>NPAIHB also hires subject matter experts and attorneys </a:t>
            </a:r>
            <a:endParaRPr lang="en-US" dirty="0"/>
          </a:p>
        </p:txBody>
      </p:sp>
    </p:spTree>
    <p:extLst>
      <p:ext uri="{BB962C8B-B14F-4D97-AF65-F5344CB8AC3E}">
        <p14:creationId xmlns:p14="http://schemas.microsoft.com/office/powerpoint/2010/main" val="14909614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sz="3600" b="1" dirty="0" smtClean="0"/>
              <a:t>NPAIHB Policy Analyst Responsibilities</a:t>
            </a:r>
            <a:endParaRPr lang="en-US" sz="3600" b="1" dirty="0"/>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US" sz="2400" dirty="0" smtClean="0"/>
              <a:t>Tribal Advisory Committees and Consultation: staff and provide technical support to Tribal Leaders </a:t>
            </a:r>
          </a:p>
          <a:p>
            <a:pPr marL="514350" indent="-514350">
              <a:buFont typeface="+mj-lt"/>
              <a:buAutoNum type="arabicPeriod"/>
            </a:pPr>
            <a:r>
              <a:rPr lang="en-US" sz="2400" dirty="0" smtClean="0"/>
              <a:t>Participate in IHS, HHS, State Advisory Committees </a:t>
            </a:r>
          </a:p>
          <a:p>
            <a:pPr marL="514350" indent="-514350">
              <a:buFont typeface="+mj-lt"/>
              <a:buAutoNum type="arabicPeriod"/>
            </a:pPr>
            <a:r>
              <a:rPr lang="en-US" sz="2400" dirty="0" smtClean="0"/>
              <a:t>Facilitate State and federal Tribal consultation </a:t>
            </a:r>
          </a:p>
          <a:p>
            <a:pPr marL="514350" indent="-514350">
              <a:buFont typeface="+mj-lt"/>
              <a:buAutoNum type="arabicPeriod"/>
            </a:pPr>
            <a:r>
              <a:rPr lang="en-US" sz="2400" dirty="0" smtClean="0"/>
              <a:t>Coordinate, conduct, and participate in State/Tribal Meetings </a:t>
            </a:r>
          </a:p>
          <a:p>
            <a:pPr marL="914400" lvl="1" indent="-514350"/>
            <a:r>
              <a:rPr lang="en-US" sz="1800" dirty="0" smtClean="0"/>
              <a:t>Idaho State/Tribes Meetings, Tribal Exchange Meetings </a:t>
            </a:r>
          </a:p>
          <a:p>
            <a:pPr marL="914400" lvl="1" indent="-514350"/>
            <a:r>
              <a:rPr lang="en-US" sz="1800" dirty="0" smtClean="0"/>
              <a:t>Oregon SB 770, Medicaid Billing, and </a:t>
            </a:r>
            <a:r>
              <a:rPr lang="en-US" sz="1800" dirty="0" err="1" smtClean="0"/>
              <a:t>OHA</a:t>
            </a:r>
            <a:r>
              <a:rPr lang="en-US" sz="1800" dirty="0" smtClean="0"/>
              <a:t> Quarterly Consultation, Insurance Commissioner Exchange Meetings</a:t>
            </a:r>
          </a:p>
          <a:p>
            <a:pPr marL="914400" lvl="1" indent="-514350"/>
            <a:r>
              <a:rPr lang="en-US" sz="1800" dirty="0" smtClean="0"/>
              <a:t>Washington Medicaid Tribal Meetings, Centennial Accord, Consultation AIHC Quarterly Meetings, OIC Meetings, WA-</a:t>
            </a:r>
            <a:r>
              <a:rPr lang="en-US" sz="1800" dirty="0" err="1" smtClean="0"/>
              <a:t>HBE</a:t>
            </a:r>
            <a:r>
              <a:rPr lang="en-US" sz="1800" dirty="0" smtClean="0"/>
              <a:t> Tribal Meetings  </a:t>
            </a:r>
          </a:p>
        </p:txBody>
      </p:sp>
    </p:spTree>
    <p:extLst>
      <p:ext uri="{BB962C8B-B14F-4D97-AF65-F5344CB8AC3E}">
        <p14:creationId xmlns:p14="http://schemas.microsoft.com/office/powerpoint/2010/main" val="1673694226"/>
      </p:ext>
    </p:extLst>
  </p:cSld>
  <p:clrMapOvr>
    <a:masterClrMapping/>
  </p:clrMapOvr>
</p:sld>
</file>

<file path=ppt/theme/theme1.xml><?xml version="1.0" encoding="utf-8"?>
<a:theme xmlns:a="http://schemas.openxmlformats.org/drawingml/2006/main" name="Legislative Update - January 22, 2015">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Legislative Update - January 22, 2015</Template>
  <TotalTime>147</TotalTime>
  <Words>948</Words>
  <Application>Microsoft Office PowerPoint</Application>
  <PresentationFormat>On-screen Show (4:3)</PresentationFormat>
  <Paragraphs>100</Paragraphs>
  <Slides>14</Slides>
  <Notes>2</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Legislative Update - January 22, 2015</vt:lpstr>
      <vt:lpstr>The Importance of Health Policy Analysis:    “Why its Important...why Tribes, Area Health Boards &amp; National Indian Organizations need to figure out how to fund it”</vt:lpstr>
      <vt:lpstr>About NPAIHB &amp; our Mission</vt:lpstr>
      <vt:lpstr>About the Northwest Portland Indian Health Board</vt:lpstr>
      <vt:lpstr>Indian Policy: “Where does it begin?”</vt:lpstr>
      <vt:lpstr>Evolution of Policy Analysis</vt:lpstr>
      <vt:lpstr>Why is Policy Analysis Important? </vt:lpstr>
      <vt:lpstr>NPAIHB Strategic Plan Priorities</vt:lpstr>
      <vt:lpstr>NPAIHB Policy Work ...how we do it? </vt:lpstr>
      <vt:lpstr>NPAIHB Policy Analyst Responsibilities</vt:lpstr>
      <vt:lpstr>IHS Workgroup meetings</vt:lpstr>
      <vt:lpstr>HHS Workgroups</vt:lpstr>
      <vt:lpstr>NPAIHB Policy Accomplishments</vt:lpstr>
      <vt:lpstr>NPAIHB and Policy Examples/Outcomes</vt:lpstr>
      <vt:lpstr>In Closing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Importance of Indian Health Policy:   Why its Important and Tribes, Areas, and National Organizations need to </dc:title>
  <dc:creator>Jim Roberts</dc:creator>
  <cp:lastModifiedBy>Jim Roberts</cp:lastModifiedBy>
  <cp:revision>37</cp:revision>
  <dcterms:created xsi:type="dcterms:W3CDTF">2015-09-20T23:22:36Z</dcterms:created>
  <dcterms:modified xsi:type="dcterms:W3CDTF">2015-09-21T13:47:00Z</dcterms:modified>
</cp:coreProperties>
</file>